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977" r:id="rId4"/>
    <p:sldId id="810" r:id="rId5"/>
    <p:sldId id="932" r:id="rId6"/>
    <p:sldId id="865" r:id="rId7"/>
    <p:sldId id="866" r:id="rId8"/>
    <p:sldId id="860" r:id="rId9"/>
    <p:sldId id="974" r:id="rId10"/>
    <p:sldId id="861" r:id="rId11"/>
    <p:sldId id="862" r:id="rId12"/>
    <p:sldId id="864" r:id="rId13"/>
    <p:sldId id="857" r:id="rId14"/>
    <p:sldId id="868" r:id="rId15"/>
    <p:sldId id="867" r:id="rId16"/>
    <p:sldId id="870" r:id="rId17"/>
    <p:sldId id="978" r:id="rId18"/>
    <p:sldId id="1044" r:id="rId19"/>
    <p:sldId id="872" r:id="rId20"/>
    <p:sldId id="874" r:id="rId21"/>
    <p:sldId id="873" r:id="rId22"/>
    <p:sldId id="891" r:id="rId23"/>
    <p:sldId id="1025" r:id="rId24"/>
    <p:sldId id="1026" r:id="rId25"/>
    <p:sldId id="1027" r:id="rId26"/>
    <p:sldId id="886" r:id="rId27"/>
    <p:sldId id="979" r:id="rId28"/>
    <p:sldId id="876" r:id="rId29"/>
    <p:sldId id="1033" r:id="rId30"/>
    <p:sldId id="1043" r:id="rId31"/>
    <p:sldId id="1045" r:id="rId32"/>
    <p:sldId id="1034" r:id="rId33"/>
    <p:sldId id="1035" r:id="rId34"/>
    <p:sldId id="1036" r:id="rId35"/>
    <p:sldId id="1029" r:id="rId36"/>
    <p:sldId id="1030" r:id="rId37"/>
    <p:sldId id="1031" r:id="rId38"/>
    <p:sldId id="1032" r:id="rId39"/>
    <p:sldId id="748" r:id="rId40"/>
    <p:sldId id="896" r:id="rId41"/>
    <p:sldId id="894" r:id="rId42"/>
    <p:sldId id="920" r:id="rId43"/>
    <p:sldId id="731" r:id="rId44"/>
    <p:sldId id="1028" r:id="rId45"/>
    <p:sldId id="882" r:id="rId46"/>
    <p:sldId id="643" r:id="rId47"/>
    <p:sldId id="1040" r:id="rId48"/>
    <p:sldId id="1042" r:id="rId49"/>
    <p:sldId id="1041" r:id="rId50"/>
  </p:sldIdLst>
  <p:sldSz cx="9144000" cy="5144135" type="screen16x9"/>
  <p:notesSz cx="6858000" cy="9144000"/>
  <p:custShowLst>
    <p:custShow name="自定义放映 1" id="0">
      <p:sldLst/>
    </p:custShow>
    <p:custShow name="自定义放映 2" id="1">
      <p:sldLst/>
    </p:custShow>
    <p:custShow name="自定义放映 3" id="2">
      <p:sldLst/>
    </p:custShow>
    <p:custShow name="自定义放映 4" id="3">
      <p:sldLst/>
    </p:custShow>
    <p:custShow name="自定义放映 5" id="4">
      <p:sldLst/>
    </p:custShow>
    <p:custShow name="自定义放映 6" id="5">
      <p:sldLst/>
    </p:custShow>
    <p:custShow name="自定义放映 7" id="6">
      <p:sldLst/>
    </p:custShow>
  </p:custShowLst>
  <p:custDataLst>
    <p:tags r:id="rId54"/>
  </p:custDataLst>
  <p:defaultTextStyle>
    <a:defPPr>
      <a:defRPr lang="en-US"/>
    </a:defPPr>
    <a:lvl1pPr marL="0" lvl="0" indent="0" algn="l"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sz="3200" b="1" i="0" u="none" kern="1200" baseline="0">
        <a:solidFill>
          <a:schemeClr val="hlink"/>
        </a:solidFill>
        <a:latin typeface="Times New Roman" panose="02020603050405020304" pitchFamily="18" charset="0"/>
        <a:ea typeface="华文楷体" panose="02010600040101010101" pitchFamily="2" charset="-122"/>
        <a:cs typeface="+mn-cs"/>
      </a:defRPr>
    </a:lvl1pPr>
    <a:lvl2pPr marL="457200" lvl="1" indent="0" algn="l"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sz="3200" b="1" i="0" u="none" kern="1200" baseline="0">
        <a:solidFill>
          <a:schemeClr val="hlink"/>
        </a:solidFill>
        <a:latin typeface="Times New Roman" panose="02020603050405020304" pitchFamily="18" charset="0"/>
        <a:ea typeface="华文楷体" panose="02010600040101010101" pitchFamily="2" charset="-122"/>
        <a:cs typeface="+mn-cs"/>
      </a:defRPr>
    </a:lvl2pPr>
    <a:lvl3pPr marL="914400" lvl="2" indent="0" algn="l"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sz="3200" b="1" i="0" u="none" kern="1200" baseline="0">
        <a:solidFill>
          <a:schemeClr val="hlink"/>
        </a:solidFill>
        <a:latin typeface="Times New Roman" panose="02020603050405020304" pitchFamily="18" charset="0"/>
        <a:ea typeface="华文楷体" panose="02010600040101010101" pitchFamily="2" charset="-122"/>
        <a:cs typeface="+mn-cs"/>
      </a:defRPr>
    </a:lvl3pPr>
    <a:lvl4pPr marL="1371600" lvl="3" indent="0" algn="l"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sz="3200" b="1" i="0" u="none" kern="1200" baseline="0">
        <a:solidFill>
          <a:schemeClr val="hlink"/>
        </a:solidFill>
        <a:latin typeface="Times New Roman" panose="02020603050405020304" pitchFamily="18" charset="0"/>
        <a:ea typeface="华文楷体" panose="02010600040101010101" pitchFamily="2" charset="-122"/>
        <a:cs typeface="+mn-cs"/>
      </a:defRPr>
    </a:lvl4pPr>
    <a:lvl5pPr marL="1828800" lvl="4" indent="0" algn="l"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sz="3200" b="1" i="0" u="none" kern="1200" baseline="0">
        <a:solidFill>
          <a:schemeClr val="hlink"/>
        </a:solidFill>
        <a:latin typeface="Times New Roman" panose="02020603050405020304" pitchFamily="18" charset="0"/>
        <a:ea typeface="华文楷体" panose="02010600040101010101" pitchFamily="2" charset="-122"/>
        <a:cs typeface="+mn-cs"/>
      </a:defRPr>
    </a:lvl5pPr>
    <a:lvl6pPr marL="2286000" lvl="5" indent="0" algn="l"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sz="3200" b="1" i="0" u="none" kern="1200" baseline="0">
        <a:solidFill>
          <a:schemeClr val="hlink"/>
        </a:solidFill>
        <a:latin typeface="Times New Roman" panose="02020603050405020304" pitchFamily="18" charset="0"/>
        <a:ea typeface="华文楷体" panose="02010600040101010101" pitchFamily="2" charset="-122"/>
        <a:cs typeface="+mn-cs"/>
      </a:defRPr>
    </a:lvl6pPr>
    <a:lvl7pPr marL="2743200" lvl="6" indent="0" algn="l"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sz="3200" b="1" i="0" u="none" kern="1200" baseline="0">
        <a:solidFill>
          <a:schemeClr val="hlink"/>
        </a:solidFill>
        <a:latin typeface="Times New Roman" panose="02020603050405020304" pitchFamily="18" charset="0"/>
        <a:ea typeface="华文楷体" panose="02010600040101010101" pitchFamily="2" charset="-122"/>
        <a:cs typeface="+mn-cs"/>
      </a:defRPr>
    </a:lvl7pPr>
    <a:lvl8pPr marL="3200400" lvl="7" indent="0" algn="l"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sz="3200" b="1" i="0" u="none" kern="1200" baseline="0">
        <a:solidFill>
          <a:schemeClr val="hlink"/>
        </a:solidFill>
        <a:latin typeface="Times New Roman" panose="02020603050405020304" pitchFamily="18" charset="0"/>
        <a:ea typeface="华文楷体" panose="02010600040101010101" pitchFamily="2" charset="-122"/>
        <a:cs typeface="+mn-cs"/>
      </a:defRPr>
    </a:lvl8pPr>
    <a:lvl9pPr marL="3657600" lvl="8" indent="0" algn="l"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sz="3200" b="1" i="0" u="none" kern="1200" baseline="0">
        <a:solidFill>
          <a:schemeClr val="hlink"/>
        </a:solidFill>
        <a:latin typeface="Times New Roman" panose="02020603050405020304" pitchFamily="18" charset="0"/>
        <a:ea typeface="华文楷体" panose="02010600040101010101" pitchFamily="2" charset="-122"/>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p:present/>
    <p:sldAll/>
    <p:penClr>
      <a:srgbClr val="FF0000"/>
    </p:penClr>
    <p:extLst>
      <p:ext uri="{2FDB2607-1784-4EEB-B798-7EB5836EED8A}">
        <p14:showMediaCtrls xmlns:p14="http://schemas.microsoft.com/office/powerpoint/2010/main" val="1"/>
      </p:ext>
    </p:extLst>
  </p:showPr>
  <p:clrMru>
    <a:srgbClr val="993366"/>
    <a:srgbClr val="800080"/>
    <a:srgbClr val="006600"/>
    <a:srgbClr val="33CC33"/>
    <a:srgbClr val="FF0066"/>
    <a:srgbClr val="8000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07"/>
    <p:restoredTop sz="94682"/>
  </p:normalViewPr>
  <p:slideViewPr>
    <p:cSldViewPr showGuides="1">
      <p:cViewPr varScale="1">
        <p:scale>
          <a:sx n="78" d="100"/>
          <a:sy n="78" d="100"/>
        </p:scale>
        <p:origin x="-396" y="-8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33" d="100"/>
        <a:sy n="33"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4" Type="http://schemas.openxmlformats.org/officeDocument/2006/relationships/tags" Target="tags/tag1.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2050" name="Group 2"/>
          <p:cNvGrpSpPr/>
          <p:nvPr/>
        </p:nvGrpSpPr>
        <p:grpSpPr>
          <a:xfrm>
            <a:off x="0" y="1829308"/>
            <a:ext cx="9009155" cy="789604"/>
            <a:chOff x="0" y="1536"/>
            <a:chExt cx="5675" cy="663"/>
          </a:xfrm>
        </p:grpSpPr>
        <p:grpSp>
          <p:nvGrpSpPr>
            <p:cNvPr id="2051" name="Group 3"/>
            <p:cNvGrpSpPr/>
            <p:nvPr/>
          </p:nvGrpSpPr>
          <p:grpSpPr>
            <a:xfrm>
              <a:off x="185" y="1604"/>
              <a:ext cx="449" cy="299"/>
              <a:chOff x="720" y="336"/>
              <a:chExt cx="624" cy="432"/>
            </a:xfrm>
          </p:grpSpPr>
          <p:sp>
            <p:nvSpPr>
              <p:cNvPr id="22" name="Rectangle 4"/>
              <p:cNvSpPr>
                <a:spLocks noChangeArrowheads="1"/>
              </p:cNvSpPr>
              <p:nvPr/>
            </p:nvSpPr>
            <p:spPr bwMode="auto">
              <a:xfrm>
                <a:off x="720" y="336"/>
                <a:ext cx="384" cy="432"/>
              </a:xfrm>
              <a:prstGeom prst="rect">
                <a:avLst/>
              </a:prstGeom>
              <a:solidFill>
                <a:schemeClr val="folHlink"/>
              </a:solidFill>
              <a:ln w="9525">
                <a:noFill/>
                <a:miter lim="800000"/>
              </a:ln>
              <a:effectLst/>
            </p:spPr>
            <p:txBody>
              <a:bodyPr wrap="none" anchor="ctr"/>
              <a:lstStyle/>
              <a:p>
                <a:pPr marL="0" marR="0" lvl="0" indent="0" algn="ctr"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a:pPr>
                <a:endParaRPr kumimoji="0" lang="zh-CN" altLang="en-US" sz="2700" b="1" i="0" u="none" strike="noStrike" kern="1200" cap="none" spc="0" normalizeH="0" baseline="0" noProof="0">
                  <a:ln>
                    <a:noFill/>
                  </a:ln>
                  <a:solidFill>
                    <a:schemeClr val="hlink"/>
                  </a:solidFill>
                  <a:effectLst/>
                  <a:uLnTx/>
                  <a:uFillTx/>
                  <a:latin typeface="Times New Roman" panose="02020603050405020304" pitchFamily="18" charset="0"/>
                  <a:ea typeface="华文楷体" panose="02010600040101010101" pitchFamily="2" charset="-122"/>
                  <a:cs typeface="+mn-cs"/>
                </a:endParaRPr>
              </a:p>
            </p:txBody>
          </p:sp>
          <p:sp>
            <p:nvSpPr>
              <p:cNvPr id="2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ln>
              <a:effectLst/>
            </p:spPr>
            <p:txBody>
              <a:bodyPr wrap="none" anchor="ctr"/>
              <a:lstStyle/>
              <a:p>
                <a:pPr marL="0" marR="0" lvl="0" indent="0" algn="ctr"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a:pPr>
                <a:endParaRPr kumimoji="0" lang="zh-CN" altLang="en-US" sz="2700" b="1" i="0" u="none" strike="noStrike" kern="1200" cap="none" spc="0" normalizeH="0" baseline="0" noProof="0">
                  <a:ln>
                    <a:noFill/>
                  </a:ln>
                  <a:solidFill>
                    <a:schemeClr val="hlink"/>
                  </a:solidFill>
                  <a:effectLst/>
                  <a:uLnTx/>
                  <a:uFillTx/>
                  <a:latin typeface="Times New Roman" panose="02020603050405020304" pitchFamily="18" charset="0"/>
                  <a:ea typeface="华文楷体" panose="02010600040101010101" pitchFamily="2" charset="-122"/>
                  <a:cs typeface="+mn-cs"/>
                </a:endParaRPr>
              </a:p>
            </p:txBody>
          </p:sp>
        </p:grpSp>
        <p:grpSp>
          <p:nvGrpSpPr>
            <p:cNvPr id="2054" name="Group 6"/>
            <p:cNvGrpSpPr/>
            <p:nvPr/>
          </p:nvGrpSpPr>
          <p:grpSpPr>
            <a:xfrm>
              <a:off x="263" y="1870"/>
              <a:ext cx="466" cy="299"/>
              <a:chOff x="912" y="2640"/>
              <a:chExt cx="672" cy="432"/>
            </a:xfrm>
          </p:grpSpPr>
          <p:sp>
            <p:nvSpPr>
              <p:cNvPr id="20" name="Rectangle 7"/>
              <p:cNvSpPr>
                <a:spLocks noChangeArrowheads="1"/>
              </p:cNvSpPr>
              <p:nvPr/>
            </p:nvSpPr>
            <p:spPr bwMode="auto">
              <a:xfrm>
                <a:off x="912" y="2640"/>
                <a:ext cx="384" cy="432"/>
              </a:xfrm>
              <a:prstGeom prst="rect">
                <a:avLst/>
              </a:prstGeom>
              <a:solidFill>
                <a:schemeClr val="accent2"/>
              </a:solidFill>
              <a:ln w="9525">
                <a:noFill/>
                <a:miter lim="800000"/>
              </a:ln>
              <a:effectLst/>
            </p:spPr>
            <p:txBody>
              <a:bodyPr wrap="none" anchor="ctr"/>
              <a:lstStyle/>
              <a:p>
                <a:pPr marL="0" marR="0" lvl="0" indent="0" algn="ctr"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a:pPr>
                <a:endParaRPr kumimoji="0" lang="zh-CN" altLang="en-US" sz="2700" b="1" i="0" u="none" strike="noStrike" kern="1200" cap="none" spc="0" normalizeH="0" baseline="0" noProof="0">
                  <a:ln>
                    <a:noFill/>
                  </a:ln>
                  <a:solidFill>
                    <a:schemeClr val="hlink"/>
                  </a:solidFill>
                  <a:effectLst/>
                  <a:uLnTx/>
                  <a:uFillTx/>
                  <a:latin typeface="Times New Roman" panose="02020603050405020304" pitchFamily="18" charset="0"/>
                  <a:ea typeface="华文楷体" panose="02010600040101010101" pitchFamily="2" charset="-122"/>
                  <a:cs typeface="+mn-cs"/>
                </a:endParaRPr>
              </a:p>
            </p:txBody>
          </p:sp>
          <p:sp>
            <p:nvSpPr>
              <p:cNvPr id="2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ln>
              <a:effectLst/>
            </p:spPr>
            <p:txBody>
              <a:bodyPr wrap="none" anchor="ctr"/>
              <a:lstStyle/>
              <a:p>
                <a:pPr marL="0" marR="0" lvl="0" indent="0" algn="ctr"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a:pPr>
                <a:endParaRPr kumimoji="0" lang="zh-CN" altLang="en-US" sz="2700" b="1" i="0" u="none" strike="noStrike" kern="1200" cap="none" spc="0" normalizeH="0" baseline="0" noProof="0">
                  <a:ln>
                    <a:noFill/>
                  </a:ln>
                  <a:solidFill>
                    <a:schemeClr val="hlink"/>
                  </a:solidFill>
                  <a:effectLst/>
                  <a:uLnTx/>
                  <a:uFillTx/>
                  <a:latin typeface="Times New Roman" panose="02020603050405020304" pitchFamily="18" charset="0"/>
                  <a:ea typeface="华文楷体" panose="02010600040101010101" pitchFamily="2" charset="-122"/>
                  <a:cs typeface="+mn-cs"/>
                </a:endParaRPr>
              </a:p>
            </p:txBody>
          </p:sp>
        </p:grpSp>
        <p:sp>
          <p:nvSpPr>
            <p:cNvPr id="1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ln>
            <a:effectLst/>
          </p:spPr>
          <p:txBody>
            <a:bodyPr wrap="none" anchor="ctr"/>
            <a:lstStyle/>
            <a:p>
              <a:pPr marL="0" marR="0" lvl="0" indent="0" algn="ctr"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a:pPr>
              <a:endParaRPr kumimoji="0" lang="zh-CN" altLang="en-US" sz="2700" b="1" i="0" u="none" strike="noStrike" kern="1200" cap="none" spc="0" normalizeH="0" baseline="0" noProof="0">
                <a:ln>
                  <a:noFill/>
                </a:ln>
                <a:solidFill>
                  <a:schemeClr val="hlink"/>
                </a:solidFill>
                <a:effectLst/>
                <a:uLnTx/>
                <a:uFillTx/>
                <a:latin typeface="Times New Roman" panose="02020603050405020304" pitchFamily="18" charset="0"/>
                <a:ea typeface="华文楷体" panose="02010600040101010101" pitchFamily="2" charset="-122"/>
                <a:cs typeface="+mn-cs"/>
              </a:endParaRPr>
            </a:p>
          </p:txBody>
        </p:sp>
        <p:sp>
          <p:nvSpPr>
            <p:cNvPr id="18" name="Rectangle 10"/>
            <p:cNvSpPr>
              <a:spLocks noChangeArrowheads="1"/>
            </p:cNvSpPr>
            <p:nvPr/>
          </p:nvSpPr>
          <p:spPr bwMode="auto">
            <a:xfrm>
              <a:off x="400" y="1536"/>
              <a:ext cx="20" cy="663"/>
            </a:xfrm>
            <a:prstGeom prst="rect">
              <a:avLst/>
            </a:prstGeom>
            <a:solidFill>
              <a:schemeClr val="bg2"/>
            </a:solidFill>
            <a:ln w="9525">
              <a:noFill/>
              <a:miter lim="800000"/>
            </a:ln>
            <a:effectLst/>
          </p:spPr>
          <p:txBody>
            <a:bodyPr wrap="none" anchor="ctr"/>
            <a:lstStyle/>
            <a:p>
              <a:pPr marL="0" marR="0" lvl="0" indent="0" algn="ctr"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a:pPr>
              <a:endParaRPr kumimoji="0" lang="zh-CN" altLang="en-US" sz="2700" b="1" i="0" u="none" strike="noStrike" kern="1200" cap="none" spc="0" normalizeH="0" baseline="0" noProof="0">
                <a:ln>
                  <a:noFill/>
                </a:ln>
                <a:solidFill>
                  <a:schemeClr val="hlink"/>
                </a:solidFill>
                <a:effectLst/>
                <a:uLnTx/>
                <a:uFillTx/>
                <a:latin typeface="Times New Roman" panose="02020603050405020304" pitchFamily="18" charset="0"/>
                <a:ea typeface="华文楷体" panose="02010600040101010101" pitchFamily="2" charset="-122"/>
                <a:cs typeface="+mn-cs"/>
              </a:endParaRPr>
            </a:p>
          </p:txBody>
        </p:sp>
        <p:sp>
          <p:nvSpPr>
            <p:cNvPr id="1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ln>
            <a:effectLst/>
          </p:spPr>
          <p:txBody>
            <a:bodyPr wrap="none" anchor="ctr"/>
            <a:lstStyle/>
            <a:p>
              <a:pPr marL="0" marR="0" lvl="0" indent="0" algn="ctr"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a:pPr>
              <a:endParaRPr kumimoji="0" lang="zh-CN" altLang="en-US" sz="2700" b="1" i="0" u="none" strike="noStrike" kern="1200" cap="none" spc="0" normalizeH="0" baseline="0" noProof="0">
                <a:ln>
                  <a:noFill/>
                </a:ln>
                <a:solidFill>
                  <a:schemeClr val="hlink"/>
                </a:solidFill>
                <a:effectLst/>
                <a:uLnTx/>
                <a:uFillTx/>
                <a:latin typeface="Times New Roman" panose="02020603050405020304" pitchFamily="18" charset="0"/>
                <a:ea typeface="华文楷体" panose="02010600040101010101" pitchFamily="2" charset="-122"/>
                <a:cs typeface="+mn-cs"/>
              </a:endParaRPr>
            </a:p>
          </p:txBody>
        </p:sp>
      </p:grpSp>
      <p:sp>
        <p:nvSpPr>
          <p:cNvPr id="81932" name="Rectangle 12"/>
          <p:cNvSpPr>
            <a:spLocks noGrp="1" noChangeArrowheads="1"/>
          </p:cNvSpPr>
          <p:nvPr>
            <p:ph type="ctrTitle"/>
          </p:nvPr>
        </p:nvSpPr>
        <p:spPr>
          <a:xfrm>
            <a:off x="990610" y="1257649"/>
            <a:ext cx="7772480" cy="1096871"/>
          </a:xfrm>
        </p:spPr>
        <p:txBody>
          <a:bodyPr/>
          <a:lstStyle>
            <a:lvl1pPr>
              <a:defRPr/>
            </a:lvl1pPr>
          </a:lstStyle>
          <a:p>
            <a:pPr fontAlgn="base"/>
            <a:r>
              <a:rPr lang="zh-CN" altLang="en-US" strike="noStrike" noProof="1"/>
              <a:t>单击此处编辑母版标题样式</a:t>
            </a:r>
            <a:endParaRPr lang="zh-CN" altLang="en-US" strike="noStrike" noProof="1"/>
          </a:p>
        </p:txBody>
      </p:sp>
      <p:sp>
        <p:nvSpPr>
          <p:cNvPr id="81933" name="Rectangle 13"/>
          <p:cNvSpPr>
            <a:spLocks noGrp="1" noChangeArrowheads="1"/>
          </p:cNvSpPr>
          <p:nvPr>
            <p:ph type="subTitle" idx="1"/>
          </p:nvPr>
        </p:nvSpPr>
        <p:spPr>
          <a:xfrm>
            <a:off x="1371614" y="2915460"/>
            <a:ext cx="6400866" cy="1314815"/>
          </a:xfrm>
        </p:spPr>
        <p:txBody>
          <a:bodyPr/>
          <a:lstStyle>
            <a:lvl1pPr marL="0" indent="0" algn="ctr">
              <a:defRPr/>
            </a:lvl1pPr>
          </a:lstStyle>
          <a:p>
            <a:pPr fontAlgn="base"/>
            <a:r>
              <a:rPr lang="zh-CN" altLang="en-US" strike="noStrike" noProof="1"/>
              <a:t>单击此处编辑母版副标题样式</a:t>
            </a:r>
            <a:endParaRPr lang="zh-CN" altLang="en-US" strike="noStrike" noProof="1"/>
          </a:p>
        </p:txBody>
      </p:sp>
      <p:sp>
        <p:nvSpPr>
          <p:cNvPr id="24" name="Rectangle 14"/>
          <p:cNvSpPr>
            <a:spLocks noGrp="1" noChangeArrowheads="1"/>
          </p:cNvSpPr>
          <p:nvPr>
            <p:ph type="dt" sz="half" idx="2"/>
          </p:nvPr>
        </p:nvSpPr>
        <p:spPr bwMode="auto">
          <a:xfrm>
            <a:off x="990610" y="4687602"/>
            <a:ext cx="1905020" cy="342995"/>
          </a:xfrm>
          <a:prstGeom prst="rect">
            <a:avLst/>
          </a:prstGeom>
          <a:noFill/>
          <a:ln w="9525">
            <a:noFill/>
            <a:miter lim="800000"/>
          </a:ln>
          <a:effectLst/>
        </p:spPr>
        <p:txBody>
          <a:bodyPr vert="horz" wrap="square" lIns="91440" tIns="45720" rIns="91440" bIns="45720" numCol="1" anchor="b" anchorCtr="0" compatLnSpc="1"/>
          <a:lstStyle>
            <a:lvl1pPr>
              <a:defRPr smtClean="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bg2"/>
              </a:solidFill>
              <a:effectLst/>
              <a:uLnTx/>
              <a:uFillTx/>
              <a:latin typeface="+mj-lt"/>
              <a:ea typeface="宋体" panose="02010600030101010101" pitchFamily="2" charset="-122"/>
              <a:cs typeface="+mn-cs"/>
            </a:endParaRPr>
          </a:p>
        </p:txBody>
      </p:sp>
      <p:sp>
        <p:nvSpPr>
          <p:cNvPr id="25" name="Rectangle 15"/>
          <p:cNvSpPr>
            <a:spLocks noGrp="1" noChangeArrowheads="1"/>
          </p:cNvSpPr>
          <p:nvPr>
            <p:ph type="ftr" sz="quarter" idx="3"/>
          </p:nvPr>
        </p:nvSpPr>
        <p:spPr bwMode="auto">
          <a:xfrm>
            <a:off x="3429035" y="4687602"/>
            <a:ext cx="2895630" cy="342995"/>
          </a:xfrm>
          <a:prstGeom prst="rect">
            <a:avLst/>
          </a:prstGeom>
          <a:noFill/>
          <a:ln w="9525">
            <a:noFill/>
            <a:miter lim="800000"/>
          </a:ln>
          <a:effectLst/>
        </p:spPr>
        <p:txBody>
          <a:bodyPr vert="horz" wrap="square" lIns="91440" tIns="45720" rIns="91440" bIns="45720" numCol="1" anchor="b" anchorCtr="0" compatLnSpc="1"/>
          <a:lstStyle>
            <a:lvl1pPr>
              <a:defRPr smtClean="0">
                <a:solidFill>
                  <a:schemeClr val="bg2"/>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bg2"/>
              </a:solidFill>
              <a:effectLst/>
              <a:uLnTx/>
              <a:uFillTx/>
              <a:latin typeface="+mj-lt"/>
              <a:ea typeface="宋体" panose="02010600030101010101" pitchFamily="2" charset="-122"/>
              <a:cs typeface="+mn-cs"/>
            </a:endParaRPr>
          </a:p>
        </p:txBody>
      </p:sp>
      <p:sp>
        <p:nvSpPr>
          <p:cNvPr id="26" name="Rectangle 16"/>
          <p:cNvSpPr>
            <a:spLocks noGrp="1" noChangeArrowheads="1"/>
          </p:cNvSpPr>
          <p:nvPr>
            <p:ph type="sldNum" sz="quarter" idx="4"/>
          </p:nvPr>
        </p:nvSpPr>
        <p:spPr bwMode="auto">
          <a:xfrm>
            <a:off x="6858070" y="4687602"/>
            <a:ext cx="1905020" cy="342995"/>
          </a:xfrm>
          <a:prstGeom prst="rect">
            <a:avLst/>
          </a:prstGeom>
          <a:noFill/>
          <a:ln w="9525">
            <a:noFill/>
            <a:miter lim="800000"/>
          </a:ln>
          <a:effectLst/>
        </p:spPr>
        <p:txBody>
          <a:bodyPr vert="horz" wrap="square" lIns="91440" tIns="45720" rIns="91440" bIns="45720" numCol="1" anchor="b" anchorCtr="0" compatLnSpc="1"/>
          <a:p>
            <a:pPr algn="r" fontAlgn="base">
              <a:lnSpc>
                <a:spcPct val="100000"/>
              </a:lnSpc>
              <a:spcBef>
                <a:spcPct val="0"/>
              </a:spcBef>
              <a:buClrTx/>
              <a:buSzTx/>
              <a:buFontTx/>
            </a:pPr>
            <a:fld id="{9A0DB2DC-4C9A-4742-B13C-FB6460FD3503}" type="slidenum">
              <a:rPr lang="zh-CN" altLang="en-US" strike="noStrike" noProof="1" dirty="0">
                <a:solidFill>
                  <a:schemeClr val="bg2"/>
                </a:solidFill>
                <a:latin typeface="Tahoma" panose="020B0604030504040204" pitchFamily="34" charset="0"/>
                <a:ea typeface="宋体" panose="02010600030101010101" pitchFamily="2" charset="-122"/>
                <a:cs typeface="+mn-cs"/>
              </a:rPr>
            </a:fld>
            <a:endParaRPr lang="zh-CN" altLang="en-US" strike="noStrike" noProof="1" dirty="0">
              <a:solidFill>
                <a:schemeClr val="bg2"/>
              </a:solidFill>
              <a:latin typeface="Tahoma" panose="020B0604030504040204" pitchFamily="34" charset="0"/>
              <a:ea typeface="宋体" panose="02010600030101010101" pitchFamily="2"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122" y="160779"/>
            <a:ext cx="1951058" cy="4439884"/>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1150950" y="160779"/>
            <a:ext cx="5700770" cy="4439884"/>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150950" y="160779"/>
            <a:ext cx="7793117" cy="1096870"/>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1182700" y="1513705"/>
            <a:ext cx="3810039" cy="308695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5145141" y="1513705"/>
            <a:ext cx="3810039" cy="308695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20" y="3306094"/>
            <a:ext cx="7772480" cy="1021840"/>
          </a:xfrm>
        </p:spPr>
        <p:txBody>
          <a:bodyPr anchor="t"/>
          <a:lstStyle>
            <a:lvl1pPr algn="l">
              <a:defRPr sz="3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20" y="2180641"/>
            <a:ext cx="7772480" cy="1125453"/>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8035" indent="0">
              <a:buNone/>
              <a:defRPr sz="1050"/>
            </a:lvl7pPr>
            <a:lvl8pPr marL="2400935" indent="0">
              <a:buNone/>
              <a:defRPr sz="1050"/>
            </a:lvl8pPr>
            <a:lvl9pPr marL="274447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1182700" y="1513705"/>
            <a:ext cx="3810039" cy="308695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5145141" y="1513705"/>
            <a:ext cx="3810039" cy="308695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5" y="206036"/>
            <a:ext cx="8229684" cy="857488"/>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5" y="1151655"/>
            <a:ext cx="4040229" cy="47995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447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5" y="1631610"/>
            <a:ext cx="4040229" cy="296429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73" y="1151655"/>
            <a:ext cx="4041816" cy="47995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447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73" y="1631610"/>
            <a:ext cx="4041816" cy="296429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5" y="204844"/>
            <a:ext cx="3008344" cy="871780"/>
          </a:xfrm>
        </p:spPr>
        <p:txBody>
          <a:bodyPr/>
          <a:lstStyle>
            <a:lvl1pPr algn="l">
              <a:defRPr sz="15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87" y="204844"/>
            <a:ext cx="5111802" cy="439105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5" y="1076624"/>
            <a:ext cx="3008344" cy="3519275"/>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4470" indent="0">
              <a:buNone/>
              <a:defRPr sz="675"/>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306" y="3601451"/>
            <a:ext cx="5486456" cy="425172"/>
          </a:xfrm>
        </p:spPr>
        <p:txBody>
          <a:bodyPr/>
          <a:lstStyle>
            <a:lvl1pPr algn="l">
              <a:defRPr sz="15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306" y="459709"/>
            <a:ext cx="5486456" cy="3086958"/>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8035" indent="0">
              <a:buNone/>
              <a:defRPr sz="1500"/>
            </a:lvl7pPr>
            <a:lvl8pPr marL="2400935" indent="0">
              <a:buNone/>
              <a:defRPr sz="1500"/>
            </a:lvl8pPr>
            <a:lvl9pPr marL="2744470" indent="0">
              <a:buNone/>
              <a:defRPr sz="1500"/>
            </a:lvl9p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anose="05000000000000000000" pitchFamily="2" charset="2"/>
              <a:buNone/>
              <a:defRPr/>
            </a:pPr>
            <a:endParaRPr kumimoji="0" lang="zh-CN" altLang="en-US" sz="3200" b="1" i="0" u="none" strike="noStrike" kern="0" cap="none" spc="0" normalizeH="0" baseline="0" noProof="0" smtClean="0">
              <a:ln>
                <a:noFill/>
              </a:ln>
              <a:solidFill>
                <a:schemeClr val="folHlink"/>
              </a:solidFill>
              <a:effectLst/>
              <a:uLnTx/>
              <a:uFillTx/>
              <a:latin typeface="+mn-lt"/>
              <a:ea typeface="+mn-ea"/>
              <a:cs typeface="+mn-cs"/>
            </a:endParaRPr>
          </a:p>
        </p:txBody>
      </p:sp>
      <p:sp>
        <p:nvSpPr>
          <p:cNvPr id="4" name="文本占位符 3"/>
          <p:cNvSpPr>
            <a:spLocks noGrp="1"/>
          </p:cNvSpPr>
          <p:nvPr>
            <p:ph type="body" sz="half" idx="2"/>
          </p:nvPr>
        </p:nvSpPr>
        <p:spPr>
          <a:xfrm>
            <a:off x="1792306" y="4026622"/>
            <a:ext cx="5486456" cy="603814"/>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4470" indent="0">
              <a:buNone/>
              <a:defRPr sz="675"/>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0898" name="Rectangle 2"/>
          <p:cNvSpPr>
            <a:spLocks noChangeArrowheads="1"/>
          </p:cNvSpPr>
          <p:nvPr/>
        </p:nvSpPr>
        <p:spPr bwMode="ltGray">
          <a:xfrm>
            <a:off x="417517" y="824141"/>
            <a:ext cx="438154" cy="356096"/>
          </a:xfrm>
          <a:prstGeom prst="rect">
            <a:avLst/>
          </a:prstGeom>
          <a:solidFill>
            <a:schemeClr val="accent2"/>
          </a:soli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zh-CN" altLang="en-US" sz="2025"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80899" name="Rectangle 3"/>
          <p:cNvSpPr>
            <a:spLocks noChangeArrowheads="1"/>
          </p:cNvSpPr>
          <p:nvPr/>
        </p:nvSpPr>
        <p:spPr bwMode="ltGray">
          <a:xfrm>
            <a:off x="800108" y="824141"/>
            <a:ext cx="328616" cy="356096"/>
          </a:xfrm>
          <a:prstGeom prst="rect">
            <a:avLst/>
          </a:prstGeom>
          <a:gradFill rotWithShape="0">
            <a:gsLst>
              <a:gs pos="0">
                <a:schemeClr val="accent2"/>
              </a:gs>
              <a:gs pos="100000">
                <a:schemeClr val="bg1"/>
              </a:gs>
            </a:gsLst>
            <a:lin ang="0" scaled="1"/>
          </a:gra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zh-CN" altLang="en-US" sz="2025"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80900" name="Rectangle 4"/>
          <p:cNvSpPr>
            <a:spLocks noChangeArrowheads="1"/>
          </p:cNvSpPr>
          <p:nvPr/>
        </p:nvSpPr>
        <p:spPr bwMode="ltGray">
          <a:xfrm>
            <a:off x="541344" y="1140936"/>
            <a:ext cx="422279" cy="356096"/>
          </a:xfrm>
          <a:prstGeom prst="rect">
            <a:avLst/>
          </a:prstGeom>
          <a:solidFill>
            <a:schemeClr val="folHlink"/>
          </a:soli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zh-CN" altLang="en-US" sz="2025"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80901" name="Rectangle 5"/>
          <p:cNvSpPr>
            <a:spLocks noChangeArrowheads="1"/>
          </p:cNvSpPr>
          <p:nvPr/>
        </p:nvSpPr>
        <p:spPr bwMode="ltGray">
          <a:xfrm>
            <a:off x="911234" y="1140936"/>
            <a:ext cx="368304" cy="356096"/>
          </a:xfrm>
          <a:prstGeom prst="rect">
            <a:avLst/>
          </a:prstGeom>
          <a:gradFill rotWithShape="0">
            <a:gsLst>
              <a:gs pos="0">
                <a:schemeClr val="folHlink"/>
              </a:gs>
              <a:gs pos="100000">
                <a:schemeClr val="bg1"/>
              </a:gs>
            </a:gsLst>
            <a:lin ang="0" scaled="1"/>
          </a:gra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zh-CN" altLang="en-US" sz="2025"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80902" name="Rectangle 6"/>
          <p:cNvSpPr>
            <a:spLocks noChangeArrowheads="1"/>
          </p:cNvSpPr>
          <p:nvPr/>
        </p:nvSpPr>
        <p:spPr bwMode="ltGray">
          <a:xfrm>
            <a:off x="127001" y="1086152"/>
            <a:ext cx="560394" cy="316794"/>
          </a:xfrm>
          <a:prstGeom prst="rect">
            <a:avLst/>
          </a:prstGeom>
          <a:gradFill rotWithShape="0">
            <a:gsLst>
              <a:gs pos="0">
                <a:schemeClr val="bg1"/>
              </a:gs>
              <a:gs pos="100000">
                <a:schemeClr val="hlink"/>
              </a:gs>
            </a:gsLst>
            <a:lin ang="18900000" scaled="1"/>
          </a:gra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zh-CN" altLang="en-US" sz="2025"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80903" name="Rectangle 7"/>
          <p:cNvSpPr>
            <a:spLocks noChangeArrowheads="1"/>
          </p:cNvSpPr>
          <p:nvPr/>
        </p:nvSpPr>
        <p:spPr bwMode="gray">
          <a:xfrm>
            <a:off x="762008" y="743156"/>
            <a:ext cx="31750" cy="789604"/>
          </a:xfrm>
          <a:prstGeom prst="rect">
            <a:avLst/>
          </a:prstGeom>
          <a:solidFill>
            <a:schemeClr val="bg2"/>
          </a:soli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zh-CN" altLang="en-US" sz="2025"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80904" name="Rectangle 8"/>
          <p:cNvSpPr>
            <a:spLocks noChangeArrowheads="1"/>
          </p:cNvSpPr>
          <p:nvPr/>
        </p:nvSpPr>
        <p:spPr bwMode="gray">
          <a:xfrm>
            <a:off x="442918" y="1336252"/>
            <a:ext cx="8226509" cy="23819"/>
          </a:xfrm>
          <a:prstGeom prst="rect">
            <a:avLst/>
          </a:prstGeom>
          <a:gradFill rotWithShape="0">
            <a:gsLst>
              <a:gs pos="0">
                <a:schemeClr val="bg2"/>
              </a:gs>
              <a:gs pos="100000">
                <a:schemeClr val="bg1"/>
              </a:gs>
            </a:gsLst>
            <a:lin ang="0" scaled="1"/>
          </a:gra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zh-CN" altLang="en-US" sz="2025"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1033" name="Rectangle 9"/>
          <p:cNvSpPr>
            <a:spLocks noGrp="1"/>
          </p:cNvSpPr>
          <p:nvPr>
            <p:ph type="title"/>
          </p:nvPr>
        </p:nvSpPr>
        <p:spPr>
          <a:xfrm>
            <a:off x="1150950" y="160779"/>
            <a:ext cx="7793117" cy="1096870"/>
          </a:xfrm>
          <a:prstGeom prst="rect">
            <a:avLst/>
          </a:prstGeom>
          <a:noFill/>
          <a:ln w="9525">
            <a:noFill/>
          </a:ln>
        </p:spPr>
        <p:txBody>
          <a:bodyPr anchor="b" anchorCtr="0"/>
          <a:p>
            <a:pPr lvl="0"/>
            <a:r>
              <a:rPr lang="zh-CN" altLang="en-US" dirty="0"/>
              <a:t>单击此处编辑母版标题样式</a:t>
            </a:r>
            <a:endParaRPr lang="zh-CN" altLang="en-US" dirty="0"/>
          </a:p>
        </p:txBody>
      </p:sp>
      <p:sp>
        <p:nvSpPr>
          <p:cNvPr id="80906" name="Rectangle 10"/>
          <p:cNvSpPr>
            <a:spLocks noGrp="1"/>
          </p:cNvSpPr>
          <p:nvPr>
            <p:ph type="body"/>
          </p:nvPr>
        </p:nvSpPr>
        <p:spPr>
          <a:xfrm>
            <a:off x="1182700" y="1513705"/>
            <a:ext cx="7772480" cy="3086958"/>
          </a:xfrm>
          <a:prstGeom prst="rect">
            <a:avLst/>
          </a:prstGeom>
          <a:noFill/>
          <a:ln w="9525">
            <a:noFill/>
          </a:ln>
        </p:spPr>
        <p:txBody>
          <a:bodyPr anchor="t" anchorCtr="0"/>
          <a:p>
            <a:pPr lvl="0"/>
            <a:endParaRPr lang="zh-CN" altLang="en-US" dirty="0"/>
          </a:p>
        </p:txBody>
      </p:sp>
      <p:sp>
        <p:nvSpPr>
          <p:cNvPr id="80907" name="Rectangle 11"/>
          <p:cNvSpPr>
            <a:spLocks noGrp="1" noChangeArrowheads="1"/>
          </p:cNvSpPr>
          <p:nvPr>
            <p:ph type="dt" sz="half" idx="2"/>
          </p:nvPr>
        </p:nvSpPr>
        <p:spPr bwMode="auto">
          <a:xfrm>
            <a:off x="1162062" y="4684030"/>
            <a:ext cx="1905020" cy="342995"/>
          </a:xfrm>
          <a:prstGeom prst="rect">
            <a:avLst/>
          </a:prstGeom>
          <a:noFill/>
          <a:ln w="9525">
            <a:noFill/>
            <a:miter lim="800000"/>
          </a:ln>
          <a:effectLst/>
        </p:spPr>
        <p:txBody>
          <a:bodyPr vert="horz" wrap="square" lIns="91440" tIns="45720" rIns="91440" bIns="45720" numCol="1" anchor="b" anchorCtr="0" compatLnSpc="1"/>
          <a:lstStyle>
            <a:lvl1pPr algn="l" fontAlgn="base">
              <a:lnSpc>
                <a:spcPct val="100000"/>
              </a:lnSpc>
              <a:spcBef>
                <a:spcPct val="0"/>
              </a:spcBef>
              <a:buClrTx/>
              <a:buSzTx/>
              <a:buFontTx/>
              <a:buNone/>
              <a:defRPr sz="1050" b="0" smtClean="0">
                <a:solidFill>
                  <a:schemeClr val="tx1"/>
                </a:solidFill>
                <a:latin typeface="+mj-lt"/>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80908" name="Rectangle 12"/>
          <p:cNvSpPr>
            <a:spLocks noGrp="1" noChangeArrowheads="1"/>
          </p:cNvSpPr>
          <p:nvPr>
            <p:ph type="ftr" sz="quarter" idx="3"/>
          </p:nvPr>
        </p:nvSpPr>
        <p:spPr bwMode="auto">
          <a:xfrm>
            <a:off x="3657637" y="4684030"/>
            <a:ext cx="2895630" cy="342995"/>
          </a:xfrm>
          <a:prstGeom prst="rect">
            <a:avLst/>
          </a:prstGeom>
          <a:noFill/>
          <a:ln w="9525">
            <a:noFill/>
            <a:miter lim="800000"/>
          </a:ln>
          <a:effectLst/>
        </p:spPr>
        <p:txBody>
          <a:bodyPr vert="horz" wrap="square" lIns="91440" tIns="45720" rIns="91440" bIns="45720" numCol="1" anchor="b" anchorCtr="0" compatLnSpc="1"/>
          <a:lstStyle>
            <a:lvl1pPr fontAlgn="base">
              <a:lnSpc>
                <a:spcPct val="100000"/>
              </a:lnSpc>
              <a:spcBef>
                <a:spcPct val="0"/>
              </a:spcBef>
              <a:buClrTx/>
              <a:buSzTx/>
              <a:buFontTx/>
              <a:buNone/>
              <a:defRPr sz="1050" b="0" smtClean="0">
                <a:solidFill>
                  <a:schemeClr val="tx1"/>
                </a:solidFill>
                <a:latin typeface="+mj-lt"/>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80909" name="Rectangle 13"/>
          <p:cNvSpPr>
            <a:spLocks noGrp="1" noChangeArrowheads="1"/>
          </p:cNvSpPr>
          <p:nvPr>
            <p:ph type="sldNum" sz="quarter" idx="4"/>
          </p:nvPr>
        </p:nvSpPr>
        <p:spPr bwMode="auto">
          <a:xfrm>
            <a:off x="7042222" y="4684030"/>
            <a:ext cx="1905020" cy="342995"/>
          </a:xfrm>
          <a:prstGeom prst="rect">
            <a:avLst/>
          </a:prstGeom>
          <a:noFill/>
          <a:ln w="9525">
            <a:noFill/>
            <a:miter lim="800000"/>
          </a:ln>
          <a:effectLst/>
        </p:spPr>
        <p:txBody>
          <a:bodyPr vert="horz" wrap="square" lIns="91440" tIns="45720" rIns="91440" bIns="45720" numCol="1" anchor="b" anchorCtr="0" compatLnSpc="1"/>
          <a:lstStyle>
            <a:lvl1pPr algn="r" fontAlgn="base">
              <a:buFontTx/>
              <a:defRPr sz="1050" b="0">
                <a:solidFill>
                  <a:schemeClr val="tx1"/>
                </a:solidFill>
                <a:latin typeface="Tahoma" panose="020B0604030504040204" pitchFamily="34" charset="0"/>
                <a:ea typeface="宋体" panose="02010600030101010101" pitchFamily="2" charset="-122"/>
              </a:defRPr>
            </a:lvl1pPr>
          </a:lstStyle>
          <a:p>
            <a:pPr lvl="0" eaLnBrk="1" fontAlgn="base" hangingPunct="1">
              <a:lnSpc>
                <a:spcPct val="100000"/>
              </a:lnSpc>
              <a:spcBef>
                <a:spcPct val="0"/>
              </a:spcBef>
              <a:buClrTx/>
              <a:buSzTx/>
            </a:pPr>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906">
                                            <p:txEl>
                                              <p:charRg st="0"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6" grpId="0" build="p">
        <p:tmplLst>
          <p:tmpl lvl="1">
            <p:tnLst>
              <p:par>
                <p:cTn presetID="1" presetClass="entr" presetSubtype="0" fill="hold" nodeType="clickEffect" nodePh="1">
                  <p:stCondLst>
                    <p:cond delay="0"/>
                  </p:stCondLst>
                  <p:endCondLst>
                    <p:cond evt="begin" delay="0"/>
                  </p:endCondLst>
                  <p:childTnLst>
                    <p:set>
                      <p:cBhvr>
                        <p:cTn dur="1" fill="hold">
                          <p:stCondLst>
                            <p:cond delay="0"/>
                          </p:stCondLst>
                        </p:cTn>
                        <p:tgtEl>
                          <p:spTgt spid="80906"/>
                        </p:tgtEl>
                        <p:attrNameLst>
                          <p:attrName>style.visibility</p:attrName>
                        </p:attrNameLst>
                      </p:cBhvr>
                      <p:to>
                        <p:strVal val="visible"/>
                      </p:to>
                    </p:set>
                  </p:childTnLst>
                </p:cTn>
              </p:par>
            </p:tnLst>
          </p:tmpl>
        </p:tmplLst>
      </p:bldP>
    </p:bldLst>
  </p:timing>
  <p:hf sldNum="0" hdr="0" ftr="0" dt="0"/>
  <p:txStyles>
    <p:titleStyle>
      <a:lvl1pPr algn="l" rtl="0" eaLnBrk="0" fontAlgn="base" hangingPunct="0">
        <a:spcBef>
          <a:spcPct val="0"/>
        </a:spcBef>
        <a:spcAft>
          <a:spcPct val="0"/>
        </a:spcAft>
        <a:defRPr sz="3300" b="1">
          <a:solidFill>
            <a:schemeClr val="hlink"/>
          </a:solidFill>
          <a:latin typeface="+mj-lt"/>
          <a:ea typeface="+mj-ea"/>
          <a:cs typeface="+mj-cs"/>
        </a:defRPr>
      </a:lvl1pPr>
      <a:lvl2pPr algn="l" rtl="0" eaLnBrk="0" fontAlgn="base" hangingPunct="0">
        <a:spcBef>
          <a:spcPct val="0"/>
        </a:spcBef>
        <a:spcAft>
          <a:spcPct val="0"/>
        </a:spcAft>
        <a:defRPr sz="4400" b="1">
          <a:solidFill>
            <a:schemeClr val="hlink"/>
          </a:solidFill>
          <a:latin typeface="Tahoma" panose="020B0604030504040204" pitchFamily="34" charset="0"/>
          <a:ea typeface="隶书" panose="02010509060101010101" pitchFamily="49" charset="-122"/>
        </a:defRPr>
      </a:lvl2pPr>
      <a:lvl3pPr algn="l" rtl="0" eaLnBrk="0" fontAlgn="base" hangingPunct="0">
        <a:spcBef>
          <a:spcPct val="0"/>
        </a:spcBef>
        <a:spcAft>
          <a:spcPct val="0"/>
        </a:spcAft>
        <a:defRPr sz="4400" b="1">
          <a:solidFill>
            <a:schemeClr val="hlink"/>
          </a:solidFill>
          <a:latin typeface="Tahoma" panose="020B0604030504040204" pitchFamily="34" charset="0"/>
          <a:ea typeface="隶书" panose="02010509060101010101" pitchFamily="49" charset="-122"/>
        </a:defRPr>
      </a:lvl3pPr>
      <a:lvl4pPr algn="l" rtl="0" eaLnBrk="0" fontAlgn="base" hangingPunct="0">
        <a:spcBef>
          <a:spcPct val="0"/>
        </a:spcBef>
        <a:spcAft>
          <a:spcPct val="0"/>
        </a:spcAft>
        <a:defRPr sz="4400" b="1">
          <a:solidFill>
            <a:schemeClr val="hlink"/>
          </a:solidFill>
          <a:latin typeface="Tahoma" panose="020B0604030504040204" pitchFamily="34" charset="0"/>
          <a:ea typeface="隶书" panose="02010509060101010101" pitchFamily="49" charset="-122"/>
        </a:defRPr>
      </a:lvl4pPr>
      <a:lvl5pPr algn="l" rtl="0" eaLnBrk="0" fontAlgn="base" hangingPunct="0">
        <a:spcBef>
          <a:spcPct val="0"/>
        </a:spcBef>
        <a:spcAft>
          <a:spcPct val="0"/>
        </a:spcAft>
        <a:defRPr sz="4400" b="1">
          <a:solidFill>
            <a:schemeClr val="hlink"/>
          </a:solidFill>
          <a:latin typeface="Tahoma" panose="020B0604030504040204" pitchFamily="34" charset="0"/>
          <a:ea typeface="隶书" panose="02010509060101010101" pitchFamily="49" charset="-122"/>
        </a:defRPr>
      </a:lvl5pPr>
      <a:lvl6pPr marL="457200" algn="l" rtl="0" fontAlgn="base">
        <a:spcBef>
          <a:spcPct val="0"/>
        </a:spcBef>
        <a:spcAft>
          <a:spcPct val="0"/>
        </a:spcAft>
        <a:defRPr sz="4400" b="1">
          <a:solidFill>
            <a:schemeClr val="hlink"/>
          </a:solidFill>
          <a:latin typeface="Tahoma" panose="020B0604030504040204" pitchFamily="34" charset="0"/>
          <a:ea typeface="隶书" panose="02010509060101010101" pitchFamily="49" charset="-122"/>
        </a:defRPr>
      </a:lvl6pPr>
      <a:lvl7pPr marL="914400" algn="l" rtl="0" fontAlgn="base">
        <a:spcBef>
          <a:spcPct val="0"/>
        </a:spcBef>
        <a:spcAft>
          <a:spcPct val="0"/>
        </a:spcAft>
        <a:defRPr sz="4400" b="1">
          <a:solidFill>
            <a:schemeClr val="hlink"/>
          </a:solidFill>
          <a:latin typeface="Tahoma" panose="020B0604030504040204" pitchFamily="34" charset="0"/>
          <a:ea typeface="隶书" panose="02010509060101010101" pitchFamily="49" charset="-122"/>
        </a:defRPr>
      </a:lvl7pPr>
      <a:lvl8pPr marL="1371600" algn="l" rtl="0" fontAlgn="base">
        <a:spcBef>
          <a:spcPct val="0"/>
        </a:spcBef>
        <a:spcAft>
          <a:spcPct val="0"/>
        </a:spcAft>
        <a:defRPr sz="4400" b="1">
          <a:solidFill>
            <a:schemeClr val="hlink"/>
          </a:solidFill>
          <a:latin typeface="Tahoma" panose="020B0604030504040204" pitchFamily="34" charset="0"/>
          <a:ea typeface="隶书" panose="02010509060101010101" pitchFamily="49" charset="-122"/>
        </a:defRPr>
      </a:lvl8pPr>
      <a:lvl9pPr marL="1828800" algn="l" rtl="0" fontAlgn="base">
        <a:spcBef>
          <a:spcPct val="0"/>
        </a:spcBef>
        <a:spcAft>
          <a:spcPct val="0"/>
        </a:spcAft>
        <a:defRPr sz="4400" b="1">
          <a:solidFill>
            <a:schemeClr val="hlink"/>
          </a:solidFill>
          <a:latin typeface="Tahoma" panose="020B0604030504040204" pitchFamily="34" charset="0"/>
          <a:ea typeface="隶书" panose="02010509060101010101" pitchFamily="49" charset="-122"/>
        </a:defRPr>
      </a:lvl9pPr>
    </p:titleStyle>
    <p:bodyStyle>
      <a:lvl1pPr marL="257175" indent="-257175" algn="l" rtl="0" eaLnBrk="0" fontAlgn="base" hangingPunct="0">
        <a:spcBef>
          <a:spcPct val="15000"/>
        </a:spcBef>
        <a:spcAft>
          <a:spcPct val="0"/>
        </a:spcAft>
        <a:buClr>
          <a:schemeClr val="folHlink"/>
        </a:buClr>
        <a:buSzPct val="60000"/>
        <a:buFont typeface="Wingdings" panose="05000000000000000000" pitchFamily="2" charset="2"/>
        <a:defRPr sz="2400" b="1">
          <a:solidFill>
            <a:schemeClr val="folHlink"/>
          </a:solidFill>
          <a:latin typeface="+mn-lt"/>
          <a:ea typeface="+mn-ea"/>
          <a:cs typeface="+mn-cs"/>
        </a:defRPr>
      </a:lvl1pPr>
      <a:lvl2pPr marL="557530" indent="-214630" algn="l" rtl="0" eaLnBrk="0" fontAlgn="base" hangingPunct="0">
        <a:spcBef>
          <a:spcPct val="15000"/>
        </a:spcBef>
        <a:spcAft>
          <a:spcPct val="0"/>
        </a:spcAft>
        <a:buClr>
          <a:schemeClr val="hlink"/>
        </a:buClr>
        <a:buSzPct val="55000"/>
        <a:buFont typeface="Wingdings" panose="05000000000000000000" pitchFamily="2" charset="2"/>
        <a:buChar char="n"/>
        <a:defRPr sz="2100">
          <a:solidFill>
            <a:schemeClr val="tx1"/>
          </a:solidFill>
          <a:latin typeface="+mj-lt"/>
          <a:ea typeface="宋体" panose="02010600030101010101" pitchFamily="2" charset="-122"/>
        </a:defRPr>
      </a:lvl2pPr>
      <a:lvl3pPr marL="857250" indent="-171450" algn="l" rtl="0" eaLnBrk="0" fontAlgn="base" hangingPunct="0">
        <a:spcBef>
          <a:spcPct val="15000"/>
        </a:spcBef>
        <a:spcAft>
          <a:spcPct val="0"/>
        </a:spcAft>
        <a:buClr>
          <a:schemeClr val="folHlink"/>
        </a:buClr>
        <a:buSzPct val="50000"/>
        <a:buFont typeface="Wingdings" panose="05000000000000000000" pitchFamily="2" charset="2"/>
        <a:buChar char="n"/>
        <a:defRPr sz="1800">
          <a:solidFill>
            <a:schemeClr val="tx1"/>
          </a:solidFill>
          <a:latin typeface="+mj-lt"/>
          <a:ea typeface="宋体" panose="02010600030101010101" pitchFamily="2" charset="-122"/>
        </a:defRPr>
      </a:lvl3pPr>
      <a:lvl4pPr marL="1200150" indent="-171450" algn="l" rtl="0" eaLnBrk="0" fontAlgn="base" hangingPunct="0">
        <a:spcBef>
          <a:spcPct val="15000"/>
        </a:spcBef>
        <a:spcAft>
          <a:spcPct val="0"/>
        </a:spcAft>
        <a:buClr>
          <a:schemeClr val="accent2"/>
        </a:buClr>
        <a:buSzPct val="55000"/>
        <a:buFont typeface="Wingdings" panose="05000000000000000000" pitchFamily="2" charset="2"/>
        <a:buChar char="n"/>
        <a:defRPr sz="1500">
          <a:solidFill>
            <a:schemeClr val="tx1"/>
          </a:solidFill>
          <a:latin typeface="+mj-lt"/>
          <a:ea typeface="宋体" panose="02010600030101010101" pitchFamily="2" charset="-122"/>
        </a:defRPr>
      </a:lvl4pPr>
      <a:lvl5pPr marL="1543050" indent="-171450" algn="l" rtl="0" eaLnBrk="0" fontAlgn="base" hangingPunct="0">
        <a:spcBef>
          <a:spcPct val="15000"/>
        </a:spcBef>
        <a:spcAft>
          <a:spcPct val="0"/>
        </a:spcAft>
        <a:buClr>
          <a:schemeClr val="accent1"/>
        </a:buClr>
        <a:buSzPct val="50000"/>
        <a:buFont typeface="Wingdings" panose="05000000000000000000" pitchFamily="2" charset="2"/>
        <a:buChar char="n"/>
        <a:defRPr sz="1500">
          <a:solidFill>
            <a:schemeClr val="tx1"/>
          </a:solidFill>
          <a:latin typeface="+mj-lt"/>
          <a:ea typeface="宋体" panose="02010600030101010101" pitchFamily="2" charset="-122"/>
        </a:defRPr>
      </a:lvl5pPr>
      <a:lvl6pPr marL="1886585" indent="-171450" algn="l" rtl="0" fontAlgn="base">
        <a:spcBef>
          <a:spcPct val="15000"/>
        </a:spcBef>
        <a:spcAft>
          <a:spcPct val="0"/>
        </a:spcAft>
        <a:buClr>
          <a:schemeClr val="accent1"/>
        </a:buClr>
        <a:buSzPct val="50000"/>
        <a:buFont typeface="Wingdings" panose="05000000000000000000" pitchFamily="2" charset="2"/>
        <a:buChar char="n"/>
        <a:defRPr sz="1500">
          <a:solidFill>
            <a:schemeClr val="tx1"/>
          </a:solidFill>
          <a:latin typeface="+mj-lt"/>
          <a:ea typeface="宋体" panose="02010600030101010101" pitchFamily="2" charset="-122"/>
        </a:defRPr>
      </a:lvl6pPr>
      <a:lvl7pPr marL="2229485" indent="-171450" algn="l" rtl="0" fontAlgn="base">
        <a:spcBef>
          <a:spcPct val="15000"/>
        </a:spcBef>
        <a:spcAft>
          <a:spcPct val="0"/>
        </a:spcAft>
        <a:buClr>
          <a:schemeClr val="accent1"/>
        </a:buClr>
        <a:buSzPct val="50000"/>
        <a:buFont typeface="Wingdings" panose="05000000000000000000" pitchFamily="2" charset="2"/>
        <a:buChar char="n"/>
        <a:defRPr sz="1500">
          <a:solidFill>
            <a:schemeClr val="tx1"/>
          </a:solidFill>
          <a:latin typeface="+mj-lt"/>
          <a:ea typeface="宋体" panose="02010600030101010101" pitchFamily="2" charset="-122"/>
        </a:defRPr>
      </a:lvl7pPr>
      <a:lvl8pPr marL="2572385" indent="-171450" algn="l" rtl="0" fontAlgn="base">
        <a:spcBef>
          <a:spcPct val="15000"/>
        </a:spcBef>
        <a:spcAft>
          <a:spcPct val="0"/>
        </a:spcAft>
        <a:buClr>
          <a:schemeClr val="accent1"/>
        </a:buClr>
        <a:buSzPct val="50000"/>
        <a:buFont typeface="Wingdings" panose="05000000000000000000" pitchFamily="2" charset="2"/>
        <a:buChar char="n"/>
        <a:defRPr sz="1500">
          <a:solidFill>
            <a:schemeClr val="tx1"/>
          </a:solidFill>
          <a:latin typeface="+mj-lt"/>
          <a:ea typeface="宋体" panose="02010600030101010101" pitchFamily="2" charset="-122"/>
        </a:defRPr>
      </a:lvl8pPr>
      <a:lvl9pPr marL="2915920" indent="-171450" algn="l" rtl="0" fontAlgn="base">
        <a:spcBef>
          <a:spcPct val="15000"/>
        </a:spcBef>
        <a:spcAft>
          <a:spcPct val="0"/>
        </a:spcAft>
        <a:buClr>
          <a:schemeClr val="accent1"/>
        </a:buClr>
        <a:buSzPct val="50000"/>
        <a:buFont typeface="Wingdings" panose="05000000000000000000" pitchFamily="2" charset="2"/>
        <a:buChar char="n"/>
        <a:defRPr sz="1500">
          <a:solidFill>
            <a:schemeClr val="tx1"/>
          </a:solidFill>
          <a:latin typeface="+mj-lt"/>
          <a:ea typeface="宋体" panose="02010600030101010101" pitchFamily="2" charset="-122"/>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447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Rectangle 2"/>
          <p:cNvSpPr>
            <a:spLocks noGrp="1"/>
          </p:cNvSpPr>
          <p:nvPr>
            <p:ph type="ctrTitle"/>
          </p:nvPr>
        </p:nvSpPr>
        <p:spPr>
          <a:xfrm>
            <a:off x="1357365" y="65042"/>
            <a:ext cx="6879431" cy="1928812"/>
          </a:xfrm>
        </p:spPr>
        <p:txBody>
          <a:bodyPr vert="horz" wrap="square" lIns="77151" tIns="38575" rIns="77151" bIns="38575" anchor="b" anchorCtr="0"/>
          <a:p>
            <a:pPr algn="ctr" eaLnBrk="1" hangingPunct="1">
              <a:buClrTx/>
              <a:buSzTx/>
              <a:buFontTx/>
            </a:pPr>
            <a:r>
              <a:rPr lang="zh-CN" altLang="zh-CN" sz="4800" b="0">
                <a:latin typeface="+mn-ea"/>
                <a:ea typeface="+mn-ea"/>
                <a:sym typeface="+mn-ea"/>
              </a:rPr>
              <a:t>企业破产程序中涉税事项处理问题答疑</a:t>
            </a:r>
            <a:endParaRPr lang="zh-CN" altLang="zh-CN" sz="4800" b="0">
              <a:latin typeface="+mn-ea"/>
              <a:ea typeface="+mn-ea"/>
              <a:sym typeface="+mn-ea"/>
            </a:endParaRPr>
          </a:p>
        </p:txBody>
      </p:sp>
      <p:sp>
        <p:nvSpPr>
          <p:cNvPr id="3074" name="Rectangle 3"/>
          <p:cNvSpPr>
            <a:spLocks noGrp="1"/>
          </p:cNvSpPr>
          <p:nvPr>
            <p:ph type="subTitle" idx="1"/>
          </p:nvPr>
        </p:nvSpPr>
        <p:spPr>
          <a:xfrm>
            <a:off x="1959583" y="2958260"/>
            <a:ext cx="5400675" cy="1478756"/>
          </a:xfrm>
        </p:spPr>
        <p:txBody>
          <a:bodyPr vert="horz" wrap="square" lIns="77151" tIns="38575" rIns="77151" bIns="38575" anchor="t" anchorCtr="0"/>
          <a:p>
            <a:pPr eaLnBrk="1" hangingPunct="1">
              <a:buSzPct val="60000"/>
              <a:buFont typeface="Wingdings" panose="05000000000000000000" pitchFamily="2" charset="2"/>
              <a:buNone/>
            </a:pPr>
            <a:r>
              <a:rPr lang="zh-CN" altLang="en-US" sz="2360">
                <a:solidFill>
                  <a:schemeClr val="tx1"/>
                </a:solidFill>
                <a:sym typeface="+mn-ea"/>
              </a:rPr>
              <a:t>常德市税务局征收管理科</a:t>
            </a:r>
            <a:endParaRPr lang="zh-CN" altLang="en-US" sz="2360">
              <a:solidFill>
                <a:schemeClr val="tx1"/>
              </a:solidFill>
              <a:sym typeface="+mn-ea"/>
            </a:endParaRPr>
          </a:p>
          <a:p>
            <a:pPr eaLnBrk="1" hangingPunct="1">
              <a:buSzPct val="60000"/>
              <a:buFont typeface="Wingdings" panose="05000000000000000000" pitchFamily="2" charset="2"/>
              <a:buNone/>
            </a:pPr>
            <a:r>
              <a:rPr lang="zh-CN" altLang="en-US" sz="2360">
                <a:solidFill>
                  <a:schemeClr val="tx1"/>
                </a:solidFill>
                <a:sym typeface="+mn-ea"/>
              </a:rPr>
              <a:t>周韬</a:t>
            </a:r>
            <a:r>
              <a:rPr lang="en-US" altLang="zh-CN" sz="2360">
                <a:solidFill>
                  <a:schemeClr val="tx1"/>
                </a:solidFill>
                <a:sym typeface="+mn-ea"/>
              </a:rPr>
              <a:t>    13975606881</a:t>
            </a:r>
            <a:endParaRPr lang="en-US" altLang="zh-CN" sz="2360">
              <a:solidFill>
                <a:schemeClr val="tx1"/>
              </a:solidFill>
              <a:sym typeface="+mn-ea"/>
            </a:endParaRPr>
          </a:p>
          <a:p>
            <a:pPr eaLnBrk="1" hangingPunct="1">
              <a:buSzPct val="60000"/>
              <a:buFont typeface="Wingdings" panose="05000000000000000000" pitchFamily="2" charset="2"/>
              <a:buNone/>
            </a:pPr>
            <a:r>
              <a:rPr lang="en-US" altLang="zh-CN" sz="2360">
                <a:solidFill>
                  <a:schemeClr val="tx1"/>
                </a:solidFill>
                <a:sym typeface="+mn-ea"/>
              </a:rPr>
              <a:t>2023</a:t>
            </a:r>
            <a:r>
              <a:rPr lang="zh-CN" altLang="en-US" sz="2360">
                <a:solidFill>
                  <a:schemeClr val="tx1"/>
                </a:solidFill>
                <a:sym typeface="+mn-ea"/>
              </a:rPr>
              <a:t>年</a:t>
            </a:r>
            <a:r>
              <a:rPr lang="en-US" altLang="zh-CN" sz="2360">
                <a:solidFill>
                  <a:schemeClr val="tx1"/>
                </a:solidFill>
                <a:sym typeface="+mn-ea"/>
              </a:rPr>
              <a:t>2</a:t>
            </a:r>
            <a:r>
              <a:rPr lang="zh-CN" altLang="en-US" sz="2360">
                <a:solidFill>
                  <a:schemeClr val="tx1"/>
                </a:solidFill>
                <a:sym typeface="+mn-ea"/>
              </a:rPr>
              <a:t>月</a:t>
            </a:r>
            <a:endParaRPr lang="zh-CN" altLang="en-US" sz="2360">
              <a:solidFill>
                <a:schemeClr val="tx1"/>
              </a:solidFill>
            </a:endParaRPr>
          </a:p>
          <a:p>
            <a:pPr eaLnBrk="1" hangingPunct="1">
              <a:buSzPct val="60000"/>
              <a:buFont typeface="Wingdings" panose="05000000000000000000" pitchFamily="2" charset="2"/>
              <a:buNone/>
            </a:pPr>
            <a:endParaRPr lang="zh-CN" altLang="en-US" sz="2360" dirty="0">
              <a:latin typeface="华文楷体" panose="02010600040101010101" pitchFamily="2" charset="-122"/>
              <a:ea typeface="华文楷体" panose="02010600040101010101" pitchFamily="2" charset="-122"/>
              <a:cs typeface="+mn-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br>
              <a:rPr lang="zh-CN" altLang="en-US">
                <a:sym typeface="+mn-ea"/>
              </a:rPr>
            </a:br>
            <a:br>
              <a:rPr lang="zh-CN" altLang="en-US">
                <a:sym typeface="+mn-ea"/>
              </a:rPr>
            </a:br>
            <a:br>
              <a:rPr lang="zh-CN" altLang="en-US" sz="2400" b="0">
                <a:sym typeface="+mn-ea"/>
              </a:rPr>
            </a:br>
            <a:r>
              <a:rPr lang="zh-CN" altLang="en-US" sz="2400" b="0">
                <a:sym typeface="+mn-ea"/>
              </a:rPr>
              <a:t>二</a:t>
            </a:r>
            <a:r>
              <a:rPr lang="zh-CN" altLang="en-US" sz="2400" b="0">
                <a:sym typeface="+mn-ea"/>
              </a:rPr>
              <a:t>、在破产过程中，管理人办理的涉税事项有哪些？</a:t>
            </a:r>
            <a:endParaRPr lang="zh-CN" altLang="en-US" sz="2400" b="0"/>
          </a:p>
        </p:txBody>
      </p:sp>
      <p:sp>
        <p:nvSpPr>
          <p:cNvPr id="3" name="内容占位符 2"/>
          <p:cNvSpPr>
            <a:spLocks noGrp="1"/>
          </p:cNvSpPr>
          <p:nvPr>
            <p:ph idx="1"/>
          </p:nvPr>
        </p:nvSpPr>
        <p:spPr/>
        <p:txBody>
          <a:bodyPr/>
          <a:p>
            <a:pPr algn="just" latinLnBrk="0">
              <a:spcBef>
                <a:spcPts val="0"/>
              </a:spcBef>
            </a:pPr>
            <a:r>
              <a:rPr lang="zh-CN" altLang="en-US" sz="2360"/>
              <a:t>   </a:t>
            </a:r>
            <a:r>
              <a:rPr lang="en-US" altLang="zh-CN" sz="2360"/>
              <a:t>     </a:t>
            </a:r>
            <a:r>
              <a:rPr lang="zh-CN" altLang="en-US" sz="2025" b="0">
                <a:sym typeface="+mn-ea"/>
              </a:rPr>
              <a:t>（二）查询税务信息</a:t>
            </a:r>
            <a:endParaRPr lang="zh-CN" altLang="en-US" sz="2025" b="0"/>
          </a:p>
          <a:p>
            <a:pPr algn="just" latinLnBrk="0">
              <a:spcBef>
                <a:spcPts val="0"/>
              </a:spcBef>
            </a:pPr>
            <a:r>
              <a:rPr lang="zh-CN" altLang="en-US" sz="2025"/>
              <a:t> </a:t>
            </a:r>
            <a:r>
              <a:rPr lang="en-US" altLang="zh-CN" sz="2025"/>
              <a:t>           </a:t>
            </a:r>
            <a:r>
              <a:rPr lang="zh-CN" altLang="en-US" sz="2025" b="0"/>
              <a:t>债务人进入破产程序后，管理人可选择登录</a:t>
            </a:r>
            <a:r>
              <a:rPr lang="zh-CN" altLang="en-US" sz="2025" b="0">
                <a:solidFill>
                  <a:srgbClr val="FF0000"/>
                </a:solidFill>
              </a:rPr>
              <a:t>湖南省电子税务局</a:t>
            </a:r>
            <a:r>
              <a:rPr lang="zh-CN" altLang="en-US" sz="2025" b="0"/>
              <a:t>或到</a:t>
            </a:r>
            <a:r>
              <a:rPr lang="zh-CN" altLang="en-US" sz="2025" b="0">
                <a:solidFill>
                  <a:srgbClr val="FF0000"/>
                </a:solidFill>
              </a:rPr>
              <a:t>办税服务厅现场</a:t>
            </a:r>
            <a:r>
              <a:rPr lang="zh-CN" altLang="en-US" sz="2025" b="0"/>
              <a:t>办理的方式，查询债务人纳税申报、税费缴纳和接受处罚等涉税信息。</a:t>
            </a:r>
            <a:r>
              <a:rPr lang="zh-CN" altLang="en-US" sz="2025" b="0">
                <a:sym typeface="+mn-ea"/>
              </a:rPr>
              <a:t>（湘高法发〔2021〕7号）</a:t>
            </a:r>
            <a:endParaRPr lang="zh-CN" altLang="en-US" sz="2025" b="0">
              <a:sym typeface="+mn-ea"/>
            </a:endParaRPr>
          </a:p>
          <a:p>
            <a:pPr algn="just" latinLnBrk="0">
              <a:spcBef>
                <a:spcPts val="0"/>
              </a:spcBef>
            </a:pPr>
            <a:r>
              <a:rPr lang="zh-CN" altLang="en-US" sz="2025" b="0">
                <a:sym typeface="+mn-ea"/>
              </a:rPr>
              <a:t> </a:t>
            </a:r>
            <a:r>
              <a:rPr lang="en-US" altLang="zh-CN" sz="2025" b="0">
                <a:sym typeface="+mn-ea"/>
              </a:rPr>
              <a:t>          </a:t>
            </a:r>
            <a:r>
              <a:rPr lang="zh-CN" altLang="en-US" sz="2025" b="0"/>
              <a:t>现场办理查询业务的：</a:t>
            </a:r>
            <a:endParaRPr lang="zh-CN" altLang="en-US" sz="2025" b="0"/>
          </a:p>
          <a:p>
            <a:pPr algn="just" latinLnBrk="0">
              <a:spcBef>
                <a:spcPts val="0"/>
              </a:spcBef>
            </a:pPr>
            <a:r>
              <a:rPr lang="en-US" altLang="zh-CN" sz="2025" b="0"/>
              <a:t>            1.</a:t>
            </a:r>
            <a:r>
              <a:rPr lang="zh-CN" altLang="en-US" sz="2025" b="0">
                <a:solidFill>
                  <a:srgbClr val="FF0000"/>
                </a:solidFill>
              </a:rPr>
              <a:t>管理人负责人查询：</a:t>
            </a:r>
            <a:r>
              <a:rPr lang="zh-CN" altLang="en-US" sz="2025" b="0"/>
              <a:t>应持人民法院受理破产案件的</a:t>
            </a:r>
            <a:r>
              <a:rPr lang="zh-CN" altLang="en-US" sz="2025" b="0">
                <a:solidFill>
                  <a:srgbClr val="FF0000"/>
                </a:solidFill>
              </a:rPr>
              <a:t>裁定书</a:t>
            </a:r>
            <a:r>
              <a:rPr lang="zh-CN" altLang="en-US" sz="2025" b="0"/>
              <a:t>、指定管理人的</a:t>
            </a:r>
            <a:r>
              <a:rPr lang="zh-CN" altLang="en-US" sz="2025" b="0">
                <a:solidFill>
                  <a:srgbClr val="FF0000"/>
                </a:solidFill>
              </a:rPr>
              <a:t>决定书</a:t>
            </a:r>
            <a:r>
              <a:rPr lang="zh-CN" altLang="en-US" sz="2025" b="0"/>
              <a:t>、本人有效</a:t>
            </a:r>
            <a:r>
              <a:rPr lang="zh-CN" altLang="en-US" sz="2025" b="0">
                <a:solidFill>
                  <a:srgbClr val="FF0000"/>
                </a:solidFill>
              </a:rPr>
              <a:t>身份证件的原件和复印件</a:t>
            </a:r>
            <a:r>
              <a:rPr lang="zh-CN" altLang="en-US" sz="2025" b="0"/>
              <a:t>(原件查验后退回)。</a:t>
            </a:r>
            <a:endParaRPr lang="zh-CN" altLang="en-US" sz="2025" b="0"/>
          </a:p>
          <a:p>
            <a:pPr algn="just" latinLnBrk="0">
              <a:spcBef>
                <a:spcPts val="0"/>
              </a:spcBef>
            </a:pPr>
            <a:r>
              <a:rPr lang="en-US" altLang="zh-CN" sz="2025" b="0"/>
              <a:t>         </a:t>
            </a:r>
            <a:r>
              <a:rPr lang="en-US" altLang="zh-CN" sz="2025" b="0">
                <a:solidFill>
                  <a:srgbClr val="FF0000"/>
                </a:solidFill>
              </a:rPr>
              <a:t> 2.</a:t>
            </a:r>
            <a:r>
              <a:rPr lang="zh-CN" altLang="en-US" sz="2025" b="0">
                <a:solidFill>
                  <a:srgbClr val="FF0000"/>
                </a:solidFill>
              </a:rPr>
              <a:t>授权他人办理：</a:t>
            </a:r>
            <a:r>
              <a:rPr lang="zh-CN" altLang="en-US" sz="2025" b="0"/>
              <a:t>除上述资料外，还应提供经办人员有效身份证原件和复印件(原件查验后退回)、管理人负责人签章的</a:t>
            </a:r>
            <a:r>
              <a:rPr lang="zh-CN" altLang="en-US" sz="2025" b="0">
                <a:solidFill>
                  <a:srgbClr val="FF0000"/>
                </a:solidFill>
              </a:rPr>
              <a:t>授权委托书。</a:t>
            </a:r>
            <a:endParaRPr lang="zh-CN" altLang="en-US" sz="2025" b="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endParaRPr lang="zh-CN" altLang="en-US" sz="2400"/>
          </a:p>
        </p:txBody>
      </p:sp>
      <p:sp>
        <p:nvSpPr>
          <p:cNvPr id="3" name="内容占位符 2"/>
          <p:cNvSpPr>
            <a:spLocks noGrp="1"/>
          </p:cNvSpPr>
          <p:nvPr>
            <p:ph idx="1"/>
          </p:nvPr>
        </p:nvSpPr>
        <p:spPr/>
        <p:txBody>
          <a:bodyPr/>
          <a:p>
            <a:r>
              <a:rPr lang="zh-CN" altLang="en-US">
                <a:sym typeface="+mn-ea"/>
              </a:rPr>
              <a:t> </a:t>
            </a:r>
            <a:r>
              <a:rPr lang="en-US" altLang="zh-CN">
                <a:sym typeface="+mn-ea"/>
              </a:rPr>
              <a:t>       </a:t>
            </a:r>
            <a:r>
              <a:rPr lang="zh-CN" altLang="en-US" sz="2025" b="0">
                <a:sym typeface="+mn-ea"/>
              </a:rPr>
              <a:t>（三）办理税收债权核对</a:t>
            </a:r>
            <a:endParaRPr lang="zh-CN" altLang="en-US" sz="2025" b="0"/>
          </a:p>
          <a:p>
            <a:r>
              <a:rPr lang="zh-CN" altLang="en-US" sz="2025" b="0">
                <a:sym typeface="+mn-ea"/>
              </a:rPr>
              <a:t>          </a:t>
            </a:r>
            <a:r>
              <a:rPr lang="en-US" altLang="zh-CN" sz="2025" b="0">
                <a:sym typeface="+mn-ea"/>
              </a:rPr>
              <a:t> </a:t>
            </a:r>
            <a:r>
              <a:rPr lang="zh-CN" altLang="en-US" sz="2025" b="0">
                <a:sym typeface="+mn-ea"/>
              </a:rPr>
              <a:t>企业对主管税务机关申报的税收债权有</a:t>
            </a:r>
            <a:r>
              <a:rPr lang="zh-CN" altLang="en-US" sz="2025" b="0">
                <a:solidFill>
                  <a:srgbClr val="FF0000"/>
                </a:solidFill>
                <a:sym typeface="+mn-ea"/>
              </a:rPr>
              <a:t>异议</a:t>
            </a:r>
            <a:r>
              <a:rPr lang="zh-CN" altLang="en-US" sz="2025" b="0">
                <a:sym typeface="+mn-ea"/>
              </a:rPr>
              <a:t>的，管理人应及时向主管税务机关反馈。</a:t>
            </a:r>
            <a:endParaRPr lang="zh-CN" altLang="en-US" sz="2025" b="0">
              <a:sym typeface="+mn-ea"/>
            </a:endParaRPr>
          </a:p>
          <a:p>
            <a:r>
              <a:rPr lang="zh-CN" altLang="en-US" sz="2025" b="0">
                <a:sym typeface="+mn-ea"/>
              </a:rPr>
              <a:t> </a:t>
            </a:r>
            <a:r>
              <a:rPr lang="en-US" altLang="zh-CN" sz="2025" b="0">
                <a:sym typeface="+mn-ea"/>
              </a:rPr>
              <a:t>         </a:t>
            </a:r>
            <a:r>
              <a:rPr lang="zh-CN" altLang="en-US" sz="2025" b="0">
                <a:sym typeface="+mn-ea"/>
              </a:rPr>
              <a:t>主管税务机关收到后</a:t>
            </a:r>
            <a:r>
              <a:rPr lang="zh-CN" altLang="en-US" sz="2025" b="0">
                <a:solidFill>
                  <a:srgbClr val="FF0000"/>
                </a:solidFill>
                <a:sym typeface="+mn-ea"/>
              </a:rPr>
              <a:t>应及时向管理人提供异议部分税收债权的计算方式和征收依据</a:t>
            </a:r>
            <a:r>
              <a:rPr lang="zh-CN" altLang="en-US" sz="2025" b="0">
                <a:sym typeface="+mn-ea"/>
              </a:rPr>
              <a:t>，以便管理人核对。（湘高法发〔2021〕7号）</a:t>
            </a:r>
            <a:endParaRPr lang="zh-CN" altLang="en-US" sz="2025" b="0"/>
          </a:p>
          <a:p>
            <a:endParaRPr lang="zh-CN" altLang="en-US" sz="2025"/>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endParaRPr lang="zh-CN" altLang="en-US" sz="2400"/>
          </a:p>
        </p:txBody>
      </p:sp>
      <p:sp>
        <p:nvSpPr>
          <p:cNvPr id="3" name="内容占位符 2"/>
          <p:cNvSpPr>
            <a:spLocks noGrp="1"/>
          </p:cNvSpPr>
          <p:nvPr>
            <p:ph idx="1"/>
          </p:nvPr>
        </p:nvSpPr>
        <p:spPr/>
        <p:txBody>
          <a:bodyPr/>
          <a:p>
            <a:pPr marL="0" indent="0" algn="just" latinLnBrk="0">
              <a:spcBef>
                <a:spcPts val="0"/>
              </a:spcBef>
            </a:pPr>
            <a:r>
              <a:rPr lang="en-US" altLang="zh-CN" sz="2025" b="0">
                <a:sym typeface="+mn-ea"/>
              </a:rPr>
              <a:t>        </a:t>
            </a:r>
            <a:r>
              <a:rPr lang="zh-CN" altLang="en-US" sz="2025" b="0">
                <a:solidFill>
                  <a:srgbClr val="FF0000"/>
                </a:solidFill>
                <a:sym typeface="+mn-ea"/>
              </a:rPr>
              <a:t>（四）办理破产企业非正常户的解除</a:t>
            </a:r>
            <a:endParaRPr lang="zh-CN" altLang="en-US" sz="2025" b="0">
              <a:solidFill>
                <a:srgbClr val="FF0000"/>
              </a:solidFill>
              <a:sym typeface="+mn-ea"/>
            </a:endParaRPr>
          </a:p>
          <a:p>
            <a:pPr marL="0" indent="0" algn="just" latinLnBrk="0">
              <a:spcBef>
                <a:spcPts val="0"/>
              </a:spcBef>
            </a:pPr>
            <a:r>
              <a:rPr lang="en-US" altLang="zh-CN" sz="2025" b="0">
                <a:sym typeface="+mn-ea"/>
              </a:rPr>
              <a:t>        </a:t>
            </a:r>
            <a:r>
              <a:rPr lang="zh-CN" altLang="en-US" sz="2025">
                <a:solidFill>
                  <a:srgbClr val="FF0000"/>
                </a:solidFill>
                <a:sym typeface="+mn-ea"/>
              </a:rPr>
              <a:t>问题</a:t>
            </a:r>
            <a:r>
              <a:rPr lang="en-US" altLang="zh-CN" sz="2025">
                <a:solidFill>
                  <a:srgbClr val="FF0000"/>
                </a:solidFill>
                <a:sym typeface="+mn-ea"/>
              </a:rPr>
              <a:t>3</a:t>
            </a:r>
            <a:r>
              <a:rPr lang="zh-CN" altLang="en-US" sz="2025">
                <a:solidFill>
                  <a:srgbClr val="FF0000"/>
                </a:solidFill>
                <a:sym typeface="+mn-ea"/>
              </a:rPr>
              <a:t>：</a:t>
            </a:r>
            <a:r>
              <a:rPr lang="zh-CN" altLang="en-US" sz="2025" b="0">
                <a:sym typeface="+mn-ea"/>
              </a:rPr>
              <a:t>非正常户转为正常户应否交纳罚款，能否免交？可否简化手续，免补相关申报资料？</a:t>
            </a:r>
            <a:endParaRPr lang="zh-CN" altLang="en-US" sz="2025" b="0">
              <a:sym typeface="+mn-ea"/>
            </a:endParaRPr>
          </a:p>
          <a:p>
            <a:pPr marL="0" indent="0" algn="just" latinLnBrk="0">
              <a:spcBef>
                <a:spcPts val="0"/>
              </a:spcBef>
            </a:pPr>
            <a:endParaRPr lang="en-US" altLang="zh-CN" sz="2025" b="0">
              <a:sym typeface="+mn-ea"/>
            </a:endParaRPr>
          </a:p>
          <a:p>
            <a:pPr marL="0" indent="0" algn="just" latinLnBrk="0">
              <a:spcBef>
                <a:spcPts val="0"/>
              </a:spcBef>
            </a:pPr>
            <a:r>
              <a:rPr lang="en-US" altLang="zh-CN" sz="2025" b="0">
                <a:sym typeface="+mn-ea"/>
              </a:rPr>
              <a:t>      </a:t>
            </a:r>
            <a:r>
              <a:rPr lang="en-US" altLang="zh-CN" sz="2025" b="0">
                <a:solidFill>
                  <a:srgbClr val="FF0000"/>
                </a:solidFill>
                <a:sym typeface="+mn-ea"/>
              </a:rPr>
              <a:t> </a:t>
            </a:r>
            <a:r>
              <a:rPr lang="zh-CN" altLang="en-US" sz="2025" b="0">
                <a:sym typeface="+mn-ea"/>
              </a:rPr>
              <a:t>破产企业被认定为非正常户的处理：</a:t>
            </a:r>
            <a:endParaRPr lang="zh-CN" altLang="en-US" sz="2025" b="0">
              <a:sym typeface="+mn-ea"/>
            </a:endParaRPr>
          </a:p>
          <a:p>
            <a:pPr marL="0" indent="0" algn="just" latinLnBrk="0">
              <a:spcBef>
                <a:spcPts val="0"/>
              </a:spcBef>
            </a:pPr>
            <a:r>
              <a:rPr lang="zh-CN" altLang="en-US" sz="2025" b="0">
                <a:sym typeface="+mn-ea"/>
              </a:rPr>
              <a:t> </a:t>
            </a:r>
            <a:r>
              <a:rPr lang="en-US" altLang="zh-CN" sz="2025" b="0">
                <a:sym typeface="+mn-ea"/>
              </a:rPr>
              <a:t>     1.主管税务机关在税</a:t>
            </a:r>
            <a:r>
              <a:rPr lang="zh-CN" altLang="en-US" sz="2025" b="0">
                <a:sym typeface="+mn-ea"/>
              </a:rPr>
              <a:t>务</a:t>
            </a:r>
            <a:r>
              <a:rPr lang="en-US" altLang="zh-CN" sz="2025" b="0">
                <a:sym typeface="+mn-ea"/>
              </a:rPr>
              <a:t>债权申报时，如发现债务人在税收征管信息化系统内的纳税人状态为“非正常”，</a:t>
            </a:r>
            <a:r>
              <a:rPr lang="zh-CN" altLang="en-US" sz="2025" b="0">
                <a:sym typeface="+mn-ea"/>
              </a:rPr>
              <a:t>应</a:t>
            </a:r>
            <a:r>
              <a:rPr lang="en-US" altLang="zh-CN" sz="2025" b="0">
                <a:sym typeface="+mn-ea"/>
              </a:rPr>
              <a:t>及时通知管理人在债权申报截止日前到主管税务机关接受逾期申报的</a:t>
            </a:r>
            <a:r>
              <a:rPr lang="en-US" altLang="zh-CN" sz="2025" b="0">
                <a:solidFill>
                  <a:srgbClr val="FF0000"/>
                </a:solidFill>
                <a:sym typeface="+mn-ea"/>
              </a:rPr>
              <a:t>税务处罚</a:t>
            </a:r>
            <a:r>
              <a:rPr lang="en-US" altLang="zh-CN" sz="2025" b="0">
                <a:sym typeface="+mn-ea"/>
              </a:rPr>
              <a:t>，</a:t>
            </a:r>
            <a:r>
              <a:rPr lang="en-US" altLang="zh-CN" sz="2025" b="0">
                <a:solidFill>
                  <a:srgbClr val="FF0000"/>
                </a:solidFill>
                <a:sym typeface="+mn-ea"/>
              </a:rPr>
              <a:t>并将罚款按照法律规定进行债权申报</a:t>
            </a:r>
            <a:r>
              <a:rPr lang="en-US" altLang="zh-CN" sz="2025" b="0">
                <a:sym typeface="+mn-ea"/>
              </a:rPr>
              <a:t>。</a:t>
            </a:r>
            <a:endParaRPr lang="en-US" altLang="zh-CN" sz="2025" b="0"/>
          </a:p>
          <a:p>
            <a:pPr marL="0" indent="0" algn="just" latinLnBrk="0">
              <a:spcBef>
                <a:spcPts val="0"/>
              </a:spcBef>
            </a:pPr>
            <a:endParaRPr lang="zh-CN" altLang="en-US" sz="2025" b="0"/>
          </a:p>
          <a:p>
            <a:endParaRPr lang="zh-CN" altLang="en-US" sz="2025"/>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endParaRPr lang="zh-CN" altLang="en-US" sz="2400"/>
          </a:p>
        </p:txBody>
      </p:sp>
      <p:sp>
        <p:nvSpPr>
          <p:cNvPr id="3" name="内容占位符 2"/>
          <p:cNvSpPr>
            <a:spLocks noGrp="1"/>
          </p:cNvSpPr>
          <p:nvPr>
            <p:ph idx="1"/>
          </p:nvPr>
        </p:nvSpPr>
        <p:spPr/>
        <p:txBody>
          <a:bodyPr/>
          <a:p>
            <a:r>
              <a:rPr lang="en-US" altLang="zh-CN" sz="2025" b="0">
                <a:sym typeface="+mn-ea"/>
              </a:rPr>
              <a:t>          2. </a:t>
            </a:r>
            <a:r>
              <a:rPr lang="zh-CN" altLang="en-US" sz="2025" b="0">
                <a:sym typeface="+mn-ea"/>
              </a:rPr>
              <a:t>管理人持人民法院受理破产案件的</a:t>
            </a:r>
            <a:r>
              <a:rPr lang="zh-CN" altLang="en-US" sz="2025" b="0">
                <a:solidFill>
                  <a:srgbClr val="FF0000"/>
                </a:solidFill>
                <a:sym typeface="+mn-ea"/>
              </a:rPr>
              <a:t>裁定书</a:t>
            </a:r>
            <a:r>
              <a:rPr lang="zh-CN" altLang="en-US" sz="2025" b="0">
                <a:sym typeface="+mn-ea"/>
              </a:rPr>
              <a:t>、指定管理人的</a:t>
            </a:r>
            <a:r>
              <a:rPr lang="zh-CN" altLang="en-US" sz="2025" b="0">
                <a:solidFill>
                  <a:srgbClr val="FF0000"/>
                </a:solidFill>
                <a:sym typeface="+mn-ea"/>
              </a:rPr>
              <a:t>决定书</a:t>
            </a:r>
            <a:r>
              <a:rPr lang="zh-CN" altLang="en-US" sz="2025" b="0">
                <a:sym typeface="+mn-ea"/>
              </a:rPr>
              <a:t>，向主管税务机关</a:t>
            </a:r>
            <a:r>
              <a:rPr lang="zh-CN" altLang="en-US" sz="2025" b="0">
                <a:solidFill>
                  <a:srgbClr val="FF0000"/>
                </a:solidFill>
                <a:sym typeface="+mn-ea"/>
              </a:rPr>
              <a:t>申请解除</a:t>
            </a:r>
            <a:r>
              <a:rPr lang="zh-CN" altLang="en-US" sz="2025" b="0">
                <a:sym typeface="+mn-ea"/>
              </a:rPr>
              <a:t>破产企业的非正常状态。</a:t>
            </a:r>
            <a:endParaRPr lang="zh-CN" altLang="en-US" sz="2025" b="0">
              <a:sym typeface="+mn-ea"/>
            </a:endParaRPr>
          </a:p>
          <a:p>
            <a:r>
              <a:rPr lang="zh-CN" altLang="en-US" sz="2025" b="0">
                <a:sym typeface="+mn-ea"/>
              </a:rPr>
              <a:t> </a:t>
            </a:r>
            <a:endParaRPr lang="zh-CN" altLang="en-US" sz="2025" b="0"/>
          </a:p>
          <a:p>
            <a:r>
              <a:rPr lang="en-US" altLang="zh-CN" sz="2025" b="0">
                <a:sym typeface="+mn-ea"/>
              </a:rPr>
              <a:t>          3.  </a:t>
            </a:r>
            <a:r>
              <a:rPr lang="zh-CN" altLang="en-US" sz="2025" b="0">
                <a:sym typeface="+mn-ea"/>
              </a:rPr>
              <a:t>管理人据实补办人民法院裁定受理破产申请前企业未办理的纳税申报，未发现有应税申报内容的，可暂按</a:t>
            </a:r>
            <a:r>
              <a:rPr lang="zh-CN" altLang="en-US" sz="2025" b="0">
                <a:solidFill>
                  <a:srgbClr val="FF0000"/>
                </a:solidFill>
                <a:sym typeface="+mn-ea"/>
              </a:rPr>
              <a:t>零申报</a:t>
            </a:r>
            <a:r>
              <a:rPr lang="zh-CN" altLang="en-US" sz="2025" b="0">
                <a:sym typeface="+mn-ea"/>
              </a:rPr>
              <a:t>补办纳税申报。</a:t>
            </a:r>
            <a:endParaRPr lang="zh-CN" altLang="en-US" sz="2025" b="0">
              <a:sym typeface="+mn-ea"/>
            </a:endParaRPr>
          </a:p>
          <a:p>
            <a:endParaRPr lang="zh-CN" altLang="en-US" sz="2025" b="0">
              <a:sym typeface="+mn-ea"/>
            </a:endParaRPr>
          </a:p>
          <a:p>
            <a:r>
              <a:rPr lang="en-US" altLang="zh-CN" sz="2025" b="0">
                <a:sym typeface="+mn-ea"/>
              </a:rPr>
              <a:t>         4. </a:t>
            </a:r>
            <a:r>
              <a:rPr lang="zh-CN" altLang="en-US" sz="2025" b="0">
                <a:sym typeface="+mn-ea"/>
              </a:rPr>
              <a:t>税收征管系统自动解除非正常状态。</a:t>
            </a:r>
            <a:r>
              <a:rPr lang="zh-CN" altLang="en-US" sz="2025" b="0">
                <a:sym typeface="+mn-ea"/>
              </a:rPr>
              <a:t>（湘高法发〔2021〕7号）</a:t>
            </a:r>
            <a:endParaRPr lang="zh-CN" altLang="en-US" sz="2025" b="0"/>
          </a:p>
          <a:p>
            <a:endParaRPr lang="zh-CN" altLang="en-US" sz="2025"/>
          </a:p>
          <a:p>
            <a:endParaRPr lang="zh-CN" altLang="en-US" sz="2025" b="0"/>
          </a:p>
          <a:p>
            <a:r>
              <a:rPr lang="en-US" altLang="zh-CN" sz="2025" b="0">
                <a:sym typeface="+mn-ea"/>
              </a:rPr>
              <a:t>       </a:t>
            </a:r>
            <a:endParaRPr lang="zh-CN" altLang="en-US" sz="2025"/>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sz="2025">
                <a:sym typeface="+mn-ea"/>
              </a:rPr>
              <a:t>           </a:t>
            </a:r>
            <a:r>
              <a:rPr lang="zh-CN" altLang="en-US" sz="2025" b="0">
                <a:solidFill>
                  <a:srgbClr val="FF0000"/>
                </a:solidFill>
                <a:sym typeface="+mn-ea"/>
              </a:rPr>
              <a:t>（五）办理破产企业发票申领开具事项</a:t>
            </a:r>
            <a:endParaRPr lang="en-US" altLang="zh-CN" sz="2025" b="0">
              <a:sym typeface="+mn-ea"/>
            </a:endParaRPr>
          </a:p>
          <a:p>
            <a:pPr algn="just" latinLnBrk="0">
              <a:spcBef>
                <a:spcPts val="0"/>
              </a:spcBef>
            </a:pPr>
            <a:r>
              <a:rPr lang="en-US" altLang="zh-CN" sz="2025" b="0">
                <a:sym typeface="+mn-ea"/>
              </a:rPr>
              <a:t>            </a:t>
            </a:r>
            <a:r>
              <a:rPr lang="zh-CN" altLang="en-US" sz="2025" b="0">
                <a:sym typeface="+mn-ea"/>
              </a:rPr>
              <a:t>企业因继续履行合同、生产经营或处置财产需要开具发票的，管理人可以</a:t>
            </a:r>
            <a:r>
              <a:rPr lang="zh-CN" altLang="en-US" sz="2025" b="0">
                <a:solidFill>
                  <a:srgbClr val="FF0000"/>
                </a:solidFill>
                <a:sym typeface="+mn-ea"/>
              </a:rPr>
              <a:t>以企业名义</a:t>
            </a:r>
            <a:r>
              <a:rPr lang="zh-CN" altLang="en-US" sz="2025" b="0">
                <a:sym typeface="+mn-ea"/>
              </a:rPr>
              <a:t>按规定</a:t>
            </a:r>
            <a:r>
              <a:rPr lang="zh-CN" altLang="en-US" sz="2025" b="0">
                <a:solidFill>
                  <a:srgbClr val="FF0000"/>
                </a:solidFill>
                <a:sym typeface="+mn-ea"/>
              </a:rPr>
              <a:t>申领开具</a:t>
            </a:r>
            <a:r>
              <a:rPr lang="zh-CN" altLang="en-US" sz="2025" b="0">
                <a:sym typeface="+mn-ea"/>
              </a:rPr>
              <a:t>发票或者</a:t>
            </a:r>
            <a:r>
              <a:rPr lang="zh-CN" altLang="en-US" sz="2025" b="0">
                <a:solidFill>
                  <a:srgbClr val="FF0000"/>
                </a:solidFill>
                <a:sym typeface="+mn-ea"/>
              </a:rPr>
              <a:t>代开</a:t>
            </a:r>
            <a:r>
              <a:rPr lang="zh-CN" altLang="en-US" sz="2025" b="0">
                <a:sym typeface="+mn-ea"/>
              </a:rPr>
              <a:t>发票。（48号文）</a:t>
            </a:r>
            <a:endParaRPr lang="zh-CN" altLang="en-US" sz="2025" b="0">
              <a:sym typeface="+mn-ea"/>
            </a:endParaRPr>
          </a:p>
          <a:p>
            <a:pPr algn="just" latinLnBrk="0">
              <a:spcBef>
                <a:spcPts val="0"/>
              </a:spcBef>
            </a:pPr>
            <a:r>
              <a:rPr lang="en-US" altLang="zh-CN" sz="2025" b="0">
                <a:sym typeface="+mn-ea"/>
              </a:rPr>
              <a:t>           </a:t>
            </a:r>
            <a:r>
              <a:rPr lang="zh-CN" altLang="en-US" sz="2025" b="0">
                <a:sym typeface="+mn-ea"/>
              </a:rPr>
              <a:t>管理人可以使用债务人的原有发票。债务人没有发票的，管理人</a:t>
            </a:r>
            <a:r>
              <a:rPr lang="zh-CN" altLang="en-US" sz="2025" b="0">
                <a:sym typeface="+mn-ea"/>
              </a:rPr>
              <a:t>可以企业的名义按规定向主管税务机关申领开具发票或者代开发票。（湘高法发〔2021〕7号）</a:t>
            </a:r>
            <a:endParaRPr lang="zh-CN" altLang="en-US" sz="2025" b="0">
              <a:solidFill>
                <a:srgbClr val="FF0000"/>
              </a:solidFill>
            </a:endParaRPr>
          </a:p>
          <a:p>
            <a:pPr algn="just" latinLnBrk="0">
              <a:spcBef>
                <a:spcPts val="0"/>
              </a:spcBef>
            </a:pPr>
            <a:r>
              <a:rPr lang="en-US" altLang="zh-CN" sz="2025" b="0">
                <a:solidFill>
                  <a:srgbClr val="FF0000"/>
                </a:solidFill>
                <a:sym typeface="+mn-ea"/>
              </a:rPr>
              <a:t>            </a:t>
            </a:r>
            <a:r>
              <a:rPr lang="zh-CN" altLang="en-US" sz="2025" b="0">
                <a:solidFill>
                  <a:srgbClr val="FF0000"/>
                </a:solidFill>
                <a:sym typeface="+mn-ea"/>
              </a:rPr>
              <a:t>途径：（</a:t>
            </a:r>
            <a:r>
              <a:rPr lang="en-US" altLang="zh-CN" sz="2025" b="0">
                <a:solidFill>
                  <a:srgbClr val="FF0000"/>
                </a:solidFill>
                <a:sym typeface="+mn-ea"/>
              </a:rPr>
              <a:t>1</a:t>
            </a:r>
            <a:r>
              <a:rPr lang="zh-CN" altLang="en-US" sz="2025" b="0">
                <a:solidFill>
                  <a:srgbClr val="FF0000"/>
                </a:solidFill>
                <a:sym typeface="+mn-ea"/>
              </a:rPr>
              <a:t>）通过电子税务局申请，直接邮寄上门。</a:t>
            </a:r>
            <a:endParaRPr lang="zh-CN" altLang="en-US" sz="2025" b="0">
              <a:solidFill>
                <a:srgbClr val="FF0000"/>
              </a:solidFill>
            </a:endParaRPr>
          </a:p>
          <a:p>
            <a:pPr algn="just" latinLnBrk="0">
              <a:spcBef>
                <a:spcPts val="0"/>
              </a:spcBef>
            </a:pPr>
            <a:r>
              <a:rPr lang="en-US" altLang="zh-CN" sz="2025" b="0">
                <a:solidFill>
                  <a:srgbClr val="FF0000"/>
                </a:solidFill>
                <a:sym typeface="+mn-ea"/>
              </a:rPr>
              <a:t>                        </a:t>
            </a:r>
            <a:r>
              <a:rPr lang="zh-CN" altLang="en-US" sz="2025" b="0">
                <a:solidFill>
                  <a:srgbClr val="FF0000"/>
                </a:solidFill>
                <a:sym typeface="+mn-ea"/>
              </a:rPr>
              <a:t>（</a:t>
            </a:r>
            <a:r>
              <a:rPr lang="en-US" altLang="zh-CN" sz="2025" b="0">
                <a:solidFill>
                  <a:srgbClr val="FF0000"/>
                </a:solidFill>
                <a:sym typeface="+mn-ea"/>
              </a:rPr>
              <a:t>2</a:t>
            </a:r>
            <a:r>
              <a:rPr lang="zh-CN" altLang="en-US" sz="2025" b="0">
                <a:solidFill>
                  <a:srgbClr val="FF0000"/>
                </a:solidFill>
                <a:sym typeface="+mn-ea"/>
              </a:rPr>
              <a:t>）申请办税服务厅窗口代开发票。</a:t>
            </a:r>
            <a:endParaRPr lang="zh-CN" altLang="en-US" sz="2025" b="0"/>
          </a:p>
          <a:p>
            <a:endParaRPr lang="zh-CN" altLang="en-US"/>
          </a:p>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sz="2025" b="0">
                <a:sym typeface="+mn-ea"/>
              </a:rPr>
              <a:t>         </a:t>
            </a:r>
            <a:r>
              <a:rPr lang="zh-CN" altLang="en-US" sz="2025" b="0">
                <a:solidFill>
                  <a:srgbClr val="FF0000"/>
                </a:solidFill>
                <a:sym typeface="+mn-ea"/>
              </a:rPr>
              <a:t>（六）办理破产企业</a:t>
            </a:r>
            <a:r>
              <a:rPr lang="zh-CN" sz="2025" b="0">
                <a:solidFill>
                  <a:srgbClr val="FF0000"/>
                </a:solidFill>
                <a:sym typeface="+mn-ea"/>
              </a:rPr>
              <a:t>税费申报缴纳</a:t>
            </a:r>
            <a:r>
              <a:rPr lang="en-US" altLang="zh-CN" sz="2025" b="0">
                <a:solidFill>
                  <a:srgbClr val="FF0000"/>
                </a:solidFill>
                <a:sym typeface="+mn-ea"/>
              </a:rPr>
              <a:t>   </a:t>
            </a:r>
            <a:r>
              <a:rPr lang="en-US" altLang="zh-CN" sz="2025" b="0">
                <a:sym typeface="+mn-ea"/>
              </a:rPr>
              <a:t>   </a:t>
            </a:r>
            <a:endParaRPr lang="en-US" altLang="zh-CN" sz="2025" b="0">
              <a:sym typeface="+mn-ea"/>
            </a:endParaRPr>
          </a:p>
          <a:p>
            <a:pPr algn="just" latinLnBrk="0">
              <a:spcBef>
                <a:spcPts val="0"/>
              </a:spcBef>
            </a:pPr>
            <a:r>
              <a:rPr lang="en-US" altLang="zh-CN" sz="2025" b="0">
                <a:sym typeface="+mn-ea"/>
              </a:rPr>
              <a:t>           1.</a:t>
            </a:r>
            <a:r>
              <a:rPr lang="zh-CN" altLang="en-US" sz="2025" b="0">
                <a:sym typeface="+mn-ea"/>
              </a:rPr>
              <a:t>在</a:t>
            </a:r>
            <a:r>
              <a:rPr lang="zh-CN" altLang="en-US" sz="2025" b="0">
                <a:solidFill>
                  <a:srgbClr val="FF0000"/>
                </a:solidFill>
                <a:sym typeface="+mn-ea"/>
              </a:rPr>
              <a:t>人民法院裁定受理破产申请之日至企业注销之日</a:t>
            </a:r>
            <a:r>
              <a:rPr lang="zh-CN" altLang="en-US" sz="2025" b="0">
                <a:sym typeface="+mn-ea"/>
              </a:rPr>
              <a:t>期间，企业应当接受税务机关的税务管理，履行税法规定的相关义务。</a:t>
            </a:r>
            <a:r>
              <a:rPr lang="zh-CN" altLang="en-US" sz="2025" b="0">
                <a:solidFill>
                  <a:srgbClr val="FF0000"/>
                </a:solidFill>
                <a:sym typeface="+mn-ea"/>
              </a:rPr>
              <a:t>破产程序中如发生应税情形，应按规定申报纳税。</a:t>
            </a:r>
            <a:r>
              <a:rPr lang="zh-CN" altLang="en-US" sz="2025" b="0">
                <a:sym typeface="+mn-ea"/>
              </a:rPr>
              <a:t>（48号文）</a:t>
            </a:r>
            <a:r>
              <a:rPr lang="en-US" altLang="zh-CN" sz="2025" b="0">
                <a:solidFill>
                  <a:srgbClr val="FF0000"/>
                </a:solidFill>
                <a:sym typeface="+mn-ea"/>
              </a:rPr>
              <a:t> </a:t>
            </a:r>
            <a:endParaRPr lang="en-US" altLang="zh-CN" sz="2025" b="0">
              <a:solidFill>
                <a:srgbClr val="FF0000"/>
              </a:solidFill>
              <a:sym typeface="+mn-ea"/>
            </a:endParaRPr>
          </a:p>
          <a:p>
            <a:pPr algn="just" latinLnBrk="0">
              <a:spcBef>
                <a:spcPts val="0"/>
              </a:spcBef>
            </a:pPr>
            <a:r>
              <a:rPr lang="en-US" altLang="zh-CN" sz="2025" b="0">
                <a:sym typeface="+mn-ea"/>
              </a:rPr>
              <a:t>            </a:t>
            </a:r>
            <a:endParaRPr lang="en-US" altLang="zh-CN" sz="2025" b="0">
              <a:sym typeface="+mn-ea"/>
            </a:endParaRPr>
          </a:p>
          <a:p>
            <a:pPr algn="just" latinLnBrk="0">
              <a:spcBef>
                <a:spcPts val="0"/>
              </a:spcBef>
            </a:pPr>
            <a:r>
              <a:rPr lang="en-US" altLang="zh-CN" sz="2025" b="0">
                <a:sym typeface="+mn-ea"/>
              </a:rPr>
              <a:t>           </a:t>
            </a:r>
            <a:r>
              <a:rPr lang="zh-CN" altLang="en-US" sz="2025" b="0">
                <a:sym typeface="+mn-ea"/>
              </a:rPr>
              <a:t>解读：</a:t>
            </a:r>
            <a:r>
              <a:rPr lang="en-US" altLang="zh-CN" sz="2025" b="0">
                <a:sym typeface="+mn-ea"/>
              </a:rPr>
              <a:t>新产生的税收，破产企业应依法缴纳。在人民法院裁定受理破产申请之日至企业注销之日期间，企业应当接受税务机关的税务管理，履行税法规定的相关义务。</a:t>
            </a:r>
            <a:r>
              <a:rPr lang="en-US" altLang="zh-CN" sz="2025" b="0">
                <a:solidFill>
                  <a:srgbClr val="FF0000"/>
                </a:solidFill>
                <a:sym typeface="+mn-ea"/>
              </a:rPr>
              <a:t>破产程序中如发生应税情形，应按规定申报纳税。</a:t>
            </a:r>
            <a:endParaRPr lang="en-US" altLang="zh-CN" sz="2025" b="0">
              <a:solidFill>
                <a:srgbClr val="FF0000"/>
              </a:solidFill>
              <a:sym typeface="+mn-ea"/>
            </a:endParaRPr>
          </a:p>
          <a:p>
            <a:pPr algn="just" latinLnBrk="0">
              <a:spcBef>
                <a:spcPts val="0"/>
              </a:spcBef>
            </a:pPr>
            <a:endParaRPr lang="zh-CN" altLang="en-US" sz="2025" b="0">
              <a:solidFill>
                <a:srgbClr val="FF0000"/>
              </a:solidFill>
            </a:endParaRPr>
          </a:p>
          <a:p>
            <a:endParaRPr lang="zh-CN" sz="2025" b="0">
              <a:sym typeface="+mn-ea"/>
            </a:endParaRPr>
          </a:p>
          <a:p>
            <a:endParaRPr lang="zh-CN" sz="2025"/>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endParaRPr lang="zh-CN" altLang="en-US" sz="2400"/>
          </a:p>
        </p:txBody>
      </p:sp>
      <p:sp>
        <p:nvSpPr>
          <p:cNvPr id="3" name="内容占位符 2"/>
          <p:cNvSpPr>
            <a:spLocks noGrp="1"/>
          </p:cNvSpPr>
          <p:nvPr>
            <p:ph idx="1"/>
          </p:nvPr>
        </p:nvSpPr>
        <p:spPr/>
        <p:txBody>
          <a:bodyPr/>
          <a:p>
            <a:r>
              <a:rPr lang="en-US" altLang="zh-CN" b="0">
                <a:sym typeface="+mn-ea"/>
              </a:rPr>
              <a:t>           </a:t>
            </a:r>
            <a:r>
              <a:rPr lang="en-US" altLang="zh-CN" sz="2000" b="0">
                <a:sym typeface="+mn-ea"/>
              </a:rPr>
              <a:t>2.</a:t>
            </a:r>
            <a:r>
              <a:rPr lang="zh-CN" altLang="en-US" sz="2000" b="0">
                <a:sym typeface="+mn-ea"/>
              </a:rPr>
              <a:t>企业因继续营业或者因破产财产的管理、使用、拍卖、变现所产生的应当由企业缴纳的税费，</a:t>
            </a:r>
            <a:r>
              <a:rPr lang="zh-CN" altLang="en-US" sz="2000" b="0">
                <a:solidFill>
                  <a:srgbClr val="FF0000"/>
                </a:solidFill>
                <a:sym typeface="+mn-ea"/>
              </a:rPr>
              <a:t>管理人以企业名义</a:t>
            </a:r>
            <a:r>
              <a:rPr lang="zh-CN" altLang="en-US" sz="2000" b="0">
                <a:sym typeface="+mn-ea"/>
              </a:rPr>
              <a:t>按规定申报纳税，</a:t>
            </a:r>
            <a:r>
              <a:rPr lang="en-US" altLang="zh-CN" sz="2000" b="0">
                <a:solidFill>
                  <a:srgbClr val="FF0000"/>
                </a:solidFill>
                <a:sym typeface="+mn-ea"/>
              </a:rPr>
              <a:t>相关税费依法</a:t>
            </a:r>
            <a:r>
              <a:rPr lang="zh-CN" altLang="en-US" sz="2000" b="0">
                <a:sym typeface="+mn-ea"/>
              </a:rPr>
              <a:t>按照</a:t>
            </a:r>
            <a:r>
              <a:rPr lang="en-US" altLang="zh-CN" sz="2000" b="0">
                <a:solidFill>
                  <a:srgbClr val="FF0000"/>
                </a:solidFill>
                <a:sym typeface="+mn-ea"/>
              </a:rPr>
              <a:t>共益债务</a:t>
            </a:r>
            <a:r>
              <a:rPr lang="zh-CN" altLang="en-US" sz="2000" b="0">
                <a:sym typeface="+mn-ea"/>
              </a:rPr>
              <a:t>或者</a:t>
            </a:r>
            <a:r>
              <a:rPr lang="en-US" altLang="zh-CN" sz="2000" b="0">
                <a:solidFill>
                  <a:srgbClr val="FF0000"/>
                </a:solidFill>
                <a:sym typeface="+mn-ea"/>
              </a:rPr>
              <a:t>破产费用，由破产财产随时清偿，</a:t>
            </a:r>
            <a:r>
              <a:rPr lang="en-US" altLang="zh-CN" sz="2000" b="0">
                <a:sym typeface="+mn-ea"/>
              </a:rPr>
              <a:t>主管税务机关</a:t>
            </a:r>
            <a:r>
              <a:rPr lang="en-US" altLang="zh-CN" sz="2000" b="0">
                <a:solidFill>
                  <a:srgbClr val="FF0000"/>
                </a:solidFill>
                <a:sym typeface="+mn-ea"/>
              </a:rPr>
              <a:t>无需另行申报债权</a:t>
            </a:r>
            <a:r>
              <a:rPr lang="en-US" altLang="zh-CN" sz="2000" b="0">
                <a:sym typeface="+mn-ea"/>
              </a:rPr>
              <a:t>，</a:t>
            </a:r>
            <a:r>
              <a:rPr lang="zh-CN" altLang="en-US" sz="2000" b="0">
                <a:sym typeface="+mn-ea"/>
              </a:rPr>
              <a:t>由管理人代为申报缴纳。（湘高法发〔2021〕7号）</a:t>
            </a:r>
            <a:endParaRPr lang="zh-CN" altLang="en-US" sz="2000" b="0"/>
          </a:p>
          <a:p>
            <a:r>
              <a:rPr lang="en-US" altLang="zh-CN" sz="2000"/>
              <a:t>           </a:t>
            </a:r>
            <a:endParaRPr lang="zh-CN" altLang="en-US" sz="2000" b="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a:sym typeface="+mn-ea"/>
              </a:rPr>
              <a:t>        </a:t>
            </a:r>
            <a:r>
              <a:rPr lang="en-US" altLang="zh-CN" sz="2000">
                <a:sym typeface="+mn-ea"/>
              </a:rPr>
              <a:t>  </a:t>
            </a:r>
            <a:r>
              <a:rPr lang="en-US" altLang="zh-CN" sz="2000">
                <a:solidFill>
                  <a:srgbClr val="FF0000"/>
                </a:solidFill>
                <a:sym typeface="+mn-ea"/>
              </a:rPr>
              <a:t> </a:t>
            </a:r>
            <a:r>
              <a:rPr lang="zh-CN" altLang="en-US" sz="2000">
                <a:solidFill>
                  <a:srgbClr val="FF0000"/>
                </a:solidFill>
                <a:sym typeface="+mn-ea"/>
              </a:rPr>
              <a:t>问题</a:t>
            </a:r>
            <a:r>
              <a:rPr lang="en-US" altLang="zh-CN" sz="2000">
                <a:solidFill>
                  <a:srgbClr val="FF0000"/>
                </a:solidFill>
                <a:sym typeface="+mn-ea"/>
              </a:rPr>
              <a:t>4</a:t>
            </a:r>
            <a:r>
              <a:rPr lang="zh-CN" altLang="en-US" sz="2000">
                <a:solidFill>
                  <a:srgbClr val="FF0000"/>
                </a:solidFill>
                <a:sym typeface="+mn-ea"/>
              </a:rPr>
              <a:t>：</a:t>
            </a:r>
            <a:r>
              <a:rPr lang="zh-CN" altLang="en-US" sz="2000" b="0">
                <a:sym typeface="+mn-ea"/>
              </a:rPr>
              <a:t>商品房销售（财产交易）过程中的税费是否可以先予申报，最后累计至最终财产分配时再予入库？</a:t>
            </a:r>
            <a:endParaRPr lang="zh-CN" altLang="en-US" sz="2000" b="0"/>
          </a:p>
          <a:p>
            <a:pPr algn="just" latinLnBrk="0">
              <a:spcBef>
                <a:spcPts val="0"/>
              </a:spcBef>
            </a:pPr>
            <a:r>
              <a:rPr lang="en-US" altLang="zh-CN" sz="2000" b="0">
                <a:sym typeface="+mn-ea"/>
              </a:rPr>
              <a:t>         </a:t>
            </a:r>
            <a:r>
              <a:rPr lang="zh-CN" sz="2000" b="0">
                <a:sym typeface="+mn-ea"/>
              </a:rPr>
              <a:t>答：应当按照税法规定的缴库期限</a:t>
            </a:r>
            <a:r>
              <a:rPr lang="zh-CN" altLang="en-US" sz="2000" b="0">
                <a:sym typeface="+mn-ea"/>
              </a:rPr>
              <a:t>办理入库手续。</a:t>
            </a:r>
            <a:endParaRPr lang="zh-CN" altLang="en-US" sz="2000" b="0">
              <a:sym typeface="+mn-ea"/>
            </a:endParaRPr>
          </a:p>
          <a:p>
            <a:pPr algn="just" latinLnBrk="0">
              <a:spcBef>
                <a:spcPts val="0"/>
              </a:spcBef>
            </a:pPr>
            <a:endParaRPr lang="zh-CN" altLang="en-US" sz="2000" b="0"/>
          </a:p>
          <a:p>
            <a:pPr algn="just" latinLnBrk="0">
              <a:spcBef>
                <a:spcPts val="0"/>
              </a:spcBef>
            </a:pPr>
            <a:r>
              <a:rPr lang="en-US" altLang="zh-CN" sz="2000" b="0"/>
              <a:t>           </a:t>
            </a:r>
            <a:r>
              <a:rPr lang="en-US" altLang="zh-CN" sz="2000">
                <a:solidFill>
                  <a:srgbClr val="FF0000"/>
                </a:solidFill>
                <a:sym typeface="+mn-ea"/>
              </a:rPr>
              <a:t> </a:t>
            </a:r>
            <a:r>
              <a:rPr lang="zh-CN" altLang="en-US" sz="2000">
                <a:solidFill>
                  <a:srgbClr val="FF0000"/>
                </a:solidFill>
                <a:sym typeface="+mn-ea"/>
              </a:rPr>
              <a:t>问题</a:t>
            </a:r>
            <a:r>
              <a:rPr lang="en-US" altLang="zh-CN" sz="2000">
                <a:solidFill>
                  <a:srgbClr val="FF0000"/>
                </a:solidFill>
                <a:sym typeface="+mn-ea"/>
              </a:rPr>
              <a:t>5</a:t>
            </a:r>
            <a:r>
              <a:rPr lang="zh-CN" altLang="en-US" sz="2000">
                <a:solidFill>
                  <a:srgbClr val="FF0000"/>
                </a:solidFill>
                <a:sym typeface="+mn-ea"/>
              </a:rPr>
              <a:t>：</a:t>
            </a:r>
            <a:r>
              <a:rPr lang="zh-CN" altLang="en-US" sz="2000" b="0"/>
              <a:t>破产受理之后，管理人能否不按月0申报，而是以破产清算为周期一次性申报？</a:t>
            </a:r>
            <a:endParaRPr lang="zh-CN" altLang="en-US" sz="2000" b="0"/>
          </a:p>
          <a:p>
            <a:pPr algn="just" latinLnBrk="0">
              <a:spcBef>
                <a:spcPts val="0"/>
              </a:spcBef>
            </a:pPr>
            <a:r>
              <a:rPr lang="en-US" altLang="zh-CN" sz="2000" b="0"/>
              <a:t>         </a:t>
            </a:r>
            <a:r>
              <a:rPr lang="zh-CN" sz="2000" b="0">
                <a:sym typeface="+mn-ea"/>
              </a:rPr>
              <a:t>答：应当按照税法规定的申报期限</a:t>
            </a:r>
            <a:r>
              <a:rPr lang="zh-CN" altLang="en-US" sz="2000" b="0">
                <a:sym typeface="+mn-ea"/>
              </a:rPr>
              <a:t>办理纳税申报。</a:t>
            </a:r>
            <a:endParaRPr lang="zh-CN" altLang="en-US" sz="2000" b="0"/>
          </a:p>
          <a:p>
            <a:pPr algn="just" latinLnBrk="0">
              <a:spcBef>
                <a:spcPts val="0"/>
              </a:spcBef>
            </a:pPr>
            <a:endParaRPr lang="zh-CN" altLang="en-US" sz="2000" b="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endParaRPr lang="zh-CN" altLang="en-US" sz="2400"/>
          </a:p>
        </p:txBody>
      </p:sp>
      <p:sp>
        <p:nvSpPr>
          <p:cNvPr id="3" name="内容占位符 2"/>
          <p:cNvSpPr>
            <a:spLocks noGrp="1"/>
          </p:cNvSpPr>
          <p:nvPr>
            <p:ph idx="1"/>
          </p:nvPr>
        </p:nvSpPr>
        <p:spPr>
          <a:xfrm>
            <a:off x="1403343" y="1491847"/>
            <a:ext cx="6384369" cy="3385066"/>
          </a:xfrm>
        </p:spPr>
        <p:txBody>
          <a:bodyPr/>
          <a:p>
            <a:pPr algn="just" latinLnBrk="0">
              <a:spcBef>
                <a:spcPts val="0"/>
              </a:spcBef>
            </a:pPr>
            <a:r>
              <a:rPr lang="en-US" altLang="zh-CN"/>
              <a:t>       </a:t>
            </a:r>
            <a:r>
              <a:rPr lang="zh-CN" altLang="en-US" sz="2025" b="0"/>
              <a:t>（七）办理税务信息变更</a:t>
            </a:r>
            <a:endParaRPr lang="zh-CN" altLang="en-US" sz="2025" b="0"/>
          </a:p>
          <a:p>
            <a:pPr algn="just" latinLnBrk="0">
              <a:spcBef>
                <a:spcPts val="0"/>
              </a:spcBef>
            </a:pPr>
            <a:r>
              <a:rPr lang="en-US" altLang="zh-CN" sz="2025" b="0"/>
              <a:t>           </a:t>
            </a:r>
            <a:r>
              <a:rPr lang="zh-CN" altLang="en-US" sz="2025" b="0"/>
              <a:t>企业因原法定代表人犯罪等列入重大风险防控企业名单，导致企业重整时无法办理税务信息变更的，可由管理人以企业名义办理税务信息变更。</a:t>
            </a:r>
            <a:r>
              <a:rPr lang="zh-CN" altLang="en-US" sz="2025" b="0">
                <a:sym typeface="+mn-ea"/>
              </a:rPr>
              <a:t>（湘高法发〔2021〕7号）</a:t>
            </a:r>
            <a:endParaRPr lang="zh-CN" altLang="en-US" sz="2025" b="0"/>
          </a:p>
          <a:p>
            <a:pPr algn="just" latinLnBrk="0">
              <a:spcBef>
                <a:spcPts val="0"/>
              </a:spcBef>
            </a:pPr>
            <a:endParaRPr lang="zh-CN" altLang="en-US" sz="2025"/>
          </a:p>
          <a:p>
            <a:pPr algn="just" latinLnBrk="0">
              <a:spcBef>
                <a:spcPts val="0"/>
              </a:spcBef>
            </a:pPr>
            <a:endParaRPr lang="zh-CN" altLang="en-US" sz="2025"/>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sz="2025"/>
              <a:t>          </a:t>
            </a:r>
            <a:r>
              <a:rPr lang="en-US" altLang="zh-CN" sz="1800"/>
              <a:t>  </a:t>
            </a:r>
            <a:r>
              <a:rPr lang="zh-CN" altLang="en-US" sz="1800" b="0">
                <a:sym typeface="+mn-ea"/>
              </a:rPr>
              <a:t>（八）提出纳税信用修复申请</a:t>
            </a:r>
            <a:endParaRPr lang="zh-CN" altLang="en-US" sz="1800" b="0">
              <a:sym typeface="+mn-ea"/>
            </a:endParaRPr>
          </a:p>
          <a:p>
            <a:pPr algn="just" latinLnBrk="0">
              <a:spcBef>
                <a:spcPts val="0"/>
              </a:spcBef>
            </a:pPr>
            <a:r>
              <a:rPr lang="en-US" altLang="zh-CN" sz="1800"/>
              <a:t>            </a:t>
            </a:r>
            <a:r>
              <a:rPr lang="zh-CN" altLang="en-US" sz="1800" b="0"/>
              <a:t>重整或和解程序中，</a:t>
            </a:r>
            <a:r>
              <a:rPr lang="zh-CN" altLang="en-US" sz="1800" b="0">
                <a:solidFill>
                  <a:srgbClr val="FF0000"/>
                </a:solidFill>
              </a:rPr>
              <a:t>税务机关依法受偿</a:t>
            </a:r>
            <a:r>
              <a:rPr lang="zh-CN" altLang="en-US" sz="1800" b="0"/>
              <a:t>后，</a:t>
            </a:r>
            <a:r>
              <a:rPr lang="zh-CN" altLang="en-US" sz="1800" b="0">
                <a:solidFill>
                  <a:srgbClr val="FF0000"/>
                </a:solidFill>
              </a:rPr>
              <a:t>管理人或重整企业</a:t>
            </a:r>
            <a:r>
              <a:rPr lang="zh-CN" altLang="en-US" sz="1800" b="0"/>
              <a:t>可持人民法院批准重整计划或认可和解协议的裁定书、重整计划、管理人出具的监督报告的原件和复印件(原件查验后退回)，向主管税务机关提出纳税信用修复申请。主管税务机关应在受理纳税信用修复申请之日起10个工作日内完成审核，并反馈信用修复结果。</a:t>
            </a:r>
            <a:r>
              <a:rPr lang="zh-CN" altLang="en-US" sz="1800" b="0">
                <a:sym typeface="+mn-ea"/>
              </a:rPr>
              <a:t>（湘高法发〔2021〕7号）</a:t>
            </a:r>
            <a:endParaRPr lang="zh-CN" altLang="en-US" sz="1800" b="0">
              <a:sym typeface="+mn-ea"/>
            </a:endParaRPr>
          </a:p>
          <a:p>
            <a:pPr algn="just" latinLnBrk="0">
              <a:spcBef>
                <a:spcPts val="0"/>
              </a:spcBef>
            </a:pPr>
            <a:endParaRPr lang="zh-CN" altLang="en-US" sz="1800" b="0">
              <a:sym typeface="+mn-ea"/>
            </a:endParaRPr>
          </a:p>
          <a:p>
            <a:pPr algn="just" latinLnBrk="0">
              <a:spcBef>
                <a:spcPts val="0"/>
              </a:spcBef>
            </a:pPr>
            <a:r>
              <a:rPr lang="en-US" altLang="zh-CN" sz="1800" b="0"/>
              <a:t>            </a:t>
            </a:r>
            <a:r>
              <a:rPr lang="zh-CN" altLang="en-US" sz="1800" b="0"/>
              <a:t>解读：在</a:t>
            </a:r>
            <a:r>
              <a:rPr lang="zh-CN" altLang="en-US" sz="1800" b="0">
                <a:sym typeface="+mn-ea"/>
              </a:rPr>
              <a:t>重整或和解程序中，已依法缴纳税款、滞纳金、罚款，并纠正相关纳税信用失信行为。</a:t>
            </a:r>
            <a:r>
              <a:rPr lang="zh-CN" altLang="en-US" sz="1800" b="0">
                <a:solidFill>
                  <a:srgbClr val="FF0000"/>
                </a:solidFill>
                <a:sym typeface="+mn-ea"/>
              </a:rPr>
              <a:t>《国家税务总局关于纳税信用评价与修复有关事项的公告》（国家税务总局公告2021年第31号）</a:t>
            </a:r>
            <a:endParaRPr lang="zh-CN" altLang="en-US" sz="1800" b="0">
              <a:solidFill>
                <a:srgbClr val="FF0000"/>
              </a:solidFill>
            </a:endParaRPr>
          </a:p>
          <a:p>
            <a:endParaRPr lang="zh-CN" altLang="en-US" sz="1800" b="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4000" b="0"/>
              <a:t>目录</a:t>
            </a:r>
            <a:endParaRPr lang="zh-CN" altLang="en-US" sz="4000" b="0"/>
          </a:p>
        </p:txBody>
      </p:sp>
      <p:sp>
        <p:nvSpPr>
          <p:cNvPr id="3" name="内容占位符 2"/>
          <p:cNvSpPr>
            <a:spLocks noGrp="1"/>
          </p:cNvSpPr>
          <p:nvPr>
            <p:ph idx="1"/>
          </p:nvPr>
        </p:nvSpPr>
        <p:spPr/>
        <p:txBody>
          <a:bodyPr/>
          <a:p>
            <a:r>
              <a:rPr lang="zh-CN" altLang="en-US" sz="2800" b="0">
                <a:sym typeface="+mn-ea"/>
              </a:rPr>
              <a:t>一、税务债权申报的相关规定</a:t>
            </a:r>
            <a:endParaRPr lang="zh-CN" altLang="en-US" sz="2800" b="0">
              <a:sym typeface="+mn-ea"/>
            </a:endParaRPr>
          </a:p>
          <a:p>
            <a:endParaRPr lang="zh-CN" altLang="en-US" sz="2800"/>
          </a:p>
          <a:p>
            <a:r>
              <a:rPr lang="zh-CN" altLang="en-US" sz="2800" b="0">
                <a:sym typeface="+mn-ea"/>
              </a:rPr>
              <a:t>二、管理人办理的涉税事项</a:t>
            </a:r>
            <a:endParaRPr lang="zh-CN" altLang="en-US" sz="2800" b="0">
              <a:sym typeface="+mn-ea"/>
            </a:endParaRPr>
          </a:p>
          <a:p>
            <a:endParaRPr lang="zh-CN" altLang="en-US" sz="2800" b="0">
              <a:sym typeface="+mn-ea"/>
            </a:endParaRPr>
          </a:p>
          <a:p>
            <a:r>
              <a:rPr lang="zh-CN" altLang="en-US" sz="2800" b="0">
                <a:sym typeface="+mn-ea"/>
              </a:rPr>
              <a:t>三、在破产过程中企业应履行的纳税义务和享受的税收优惠</a:t>
            </a:r>
            <a:endParaRPr lang="zh-CN" altLang="en-US" sz="2800"/>
          </a:p>
          <a:p>
            <a:endParaRPr lang="zh-CN" altLang="en-U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a:t>   </a:t>
            </a:r>
            <a:r>
              <a:rPr lang="en-US" altLang="zh-CN" sz="2025" b="0">
                <a:sym typeface="+mn-ea"/>
              </a:rPr>
              <a:t>     </a:t>
            </a:r>
            <a:r>
              <a:rPr lang="zh-CN" altLang="en-US" sz="2000" b="0">
                <a:sym typeface="+mn-ea"/>
              </a:rPr>
              <a:t>（九）办理破产企业税务债权入库</a:t>
            </a:r>
            <a:r>
              <a:rPr lang="en-US" altLang="zh-CN" sz="2000" b="0"/>
              <a:t>         </a:t>
            </a:r>
            <a:endParaRPr lang="en-US" altLang="zh-CN" sz="2000" b="0"/>
          </a:p>
          <a:p>
            <a:pPr algn="just" latinLnBrk="0">
              <a:spcBef>
                <a:spcPts val="0"/>
              </a:spcBef>
            </a:pPr>
            <a:r>
              <a:rPr lang="en-US" altLang="zh-CN" sz="2000" b="0"/>
              <a:t>            </a:t>
            </a:r>
            <a:r>
              <a:rPr lang="zh-CN" altLang="en-US" sz="2000" b="0"/>
              <a:t>破产企业财产分配时，管理人持人民法院关于财产分配的裁定书到主管税务机关办理税（费）款入库手续。</a:t>
            </a:r>
            <a:endParaRPr lang="zh-CN" altLang="en-US" sz="2000" b="0"/>
          </a:p>
          <a:p>
            <a:pPr algn="just" latinLnBrk="0">
              <a:spcBef>
                <a:spcPts val="0"/>
              </a:spcBef>
            </a:pPr>
            <a:endParaRPr lang="zh-CN" altLang="en-US" sz="2000" b="0">
              <a:sym typeface="+mn-ea"/>
            </a:endParaRPr>
          </a:p>
          <a:p>
            <a:pPr algn="just" latinLnBrk="0">
              <a:spcBef>
                <a:spcPts val="0"/>
              </a:spcBef>
            </a:pPr>
            <a:r>
              <a:rPr lang="zh-CN" altLang="en-US" sz="2000" b="0">
                <a:sym typeface="+mn-ea"/>
              </a:rPr>
              <a:t> </a:t>
            </a:r>
            <a:r>
              <a:rPr lang="en-US" altLang="zh-CN" sz="2000" b="0">
                <a:sym typeface="+mn-ea"/>
              </a:rPr>
              <a:t>         </a:t>
            </a:r>
            <a:r>
              <a:rPr lang="zh-CN" altLang="en-US" sz="2000" b="0">
                <a:solidFill>
                  <a:srgbClr val="FF0000"/>
                </a:solidFill>
                <a:sym typeface="+mn-ea"/>
              </a:rPr>
              <a:t>（十）办理税务注销手续</a:t>
            </a:r>
            <a:endParaRPr lang="zh-CN" altLang="en-US" sz="2000" b="0"/>
          </a:p>
          <a:p>
            <a:pPr algn="just" latinLnBrk="0">
              <a:spcBef>
                <a:spcPts val="0"/>
              </a:spcBef>
            </a:pPr>
            <a:r>
              <a:rPr lang="en-US" altLang="zh-CN" sz="2000" b="0"/>
              <a:t>            </a:t>
            </a:r>
            <a:r>
              <a:rPr lang="zh-CN" altLang="en-US" sz="2000" b="0"/>
              <a:t>管理人在向市场监督管理部门申请企业注销登记前，应当持人民法院终结破产程序裁定书向税务机关办结税务注销手续,税务机关应即时出具清税文书，予以税务注销，并按照有关规定核销“死欠</a:t>
            </a:r>
            <a:r>
              <a:rPr lang="en-US" altLang="zh-CN" sz="2000" b="0"/>
              <a:t>”</a:t>
            </a:r>
            <a:r>
              <a:rPr lang="zh-CN" altLang="en-US" sz="2000" b="0"/>
              <a:t>。</a:t>
            </a:r>
            <a:r>
              <a:rPr lang="zh-CN" altLang="en-US" sz="2000" b="0">
                <a:sym typeface="+mn-ea"/>
              </a:rPr>
              <a:t>（湘高法发〔2021〕7号）</a:t>
            </a:r>
            <a:endParaRPr lang="zh-CN" altLang="en-US" sz="2000" b="0"/>
          </a:p>
          <a:p>
            <a:endParaRPr lang="zh-CN" altLang="en-US" sz="2025"/>
          </a:p>
          <a:p>
            <a:endParaRPr lang="en-US" altLang="zh-CN" sz="2025"/>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a:t>           </a:t>
            </a:r>
            <a:r>
              <a:rPr lang="en-US" altLang="zh-CN" sz="2000">
                <a:solidFill>
                  <a:srgbClr val="FF0000"/>
                </a:solidFill>
                <a:sym typeface="+mn-ea"/>
              </a:rPr>
              <a:t> </a:t>
            </a:r>
            <a:r>
              <a:rPr lang="zh-CN" altLang="en-US" sz="2000">
                <a:solidFill>
                  <a:srgbClr val="FF0000"/>
                </a:solidFill>
                <a:sym typeface="+mn-ea"/>
              </a:rPr>
              <a:t>问题</a:t>
            </a:r>
            <a:r>
              <a:rPr lang="en-US" altLang="zh-CN" sz="2000">
                <a:solidFill>
                  <a:srgbClr val="FF0000"/>
                </a:solidFill>
                <a:sym typeface="+mn-ea"/>
              </a:rPr>
              <a:t>6</a:t>
            </a:r>
            <a:r>
              <a:rPr lang="zh-CN" altLang="en-US" sz="2000">
                <a:solidFill>
                  <a:srgbClr val="FF0000"/>
                </a:solidFill>
                <a:sym typeface="+mn-ea"/>
              </a:rPr>
              <a:t>：</a:t>
            </a:r>
            <a:r>
              <a:rPr lang="zh-CN" altLang="en-US" sz="2000" b="0"/>
              <a:t>在注销之前，税务部门要对呆账、坏账进行核销，因核销流程较为复杂，导致管理人无法在破产程序终结前十日内办理注销登记，能否简化注销程序？</a:t>
            </a:r>
            <a:endParaRPr lang="zh-CN" altLang="en-US" sz="2000" b="0"/>
          </a:p>
          <a:p>
            <a:pPr algn="just" latinLnBrk="0">
              <a:spcBef>
                <a:spcPts val="0"/>
              </a:spcBef>
            </a:pPr>
            <a:r>
              <a:rPr lang="en-US" altLang="zh-CN" sz="2000" b="0"/>
              <a:t>           1.</a:t>
            </a:r>
            <a:r>
              <a:rPr lang="zh-CN" altLang="en-US" sz="2000" b="0"/>
              <a:t>死欠核销需要的外部资料：法院破产受理裁定书、债权申报通知书、管理人债权确认通知书、人民法院裁定债权分配方案、</a:t>
            </a:r>
            <a:r>
              <a:rPr lang="zh-CN" altLang="en-US" sz="2000" b="0">
                <a:sym typeface="+mn-ea"/>
              </a:rPr>
              <a:t>人民法院终结破产程序裁定书。</a:t>
            </a:r>
            <a:endParaRPr lang="zh-CN" altLang="en-US" sz="2000" b="0">
              <a:sym typeface="+mn-ea"/>
            </a:endParaRPr>
          </a:p>
          <a:p>
            <a:pPr algn="just" latinLnBrk="0">
              <a:spcBef>
                <a:spcPts val="0"/>
              </a:spcBef>
            </a:pPr>
            <a:r>
              <a:rPr lang="en-US" altLang="zh-CN" sz="2000" b="0"/>
              <a:t>           2.</a:t>
            </a:r>
            <a:r>
              <a:rPr lang="zh-CN" altLang="en-US" sz="2000" b="0">
                <a:sym typeface="+mn-ea"/>
              </a:rPr>
              <a:t>在税务机关全程参与企业破产程序下，管理人只需要持</a:t>
            </a:r>
            <a:r>
              <a:rPr lang="zh-CN" altLang="en-US" sz="2000" b="0">
                <a:solidFill>
                  <a:srgbClr val="FF0000"/>
                </a:solidFill>
                <a:sym typeface="+mn-ea"/>
              </a:rPr>
              <a:t>人民法院终结破产程序裁定书</a:t>
            </a:r>
            <a:r>
              <a:rPr lang="zh-CN" altLang="en-US" sz="2000" b="0">
                <a:sym typeface="+mn-ea"/>
              </a:rPr>
              <a:t>即时办结税务注销手续。核销“死欠</a:t>
            </a:r>
            <a:r>
              <a:rPr lang="en-US" altLang="zh-CN" sz="2000" b="0">
                <a:sym typeface="+mn-ea"/>
              </a:rPr>
              <a:t>”</a:t>
            </a:r>
            <a:r>
              <a:rPr lang="zh-CN" altLang="en-US" sz="2000" b="0">
                <a:sym typeface="+mn-ea"/>
              </a:rPr>
              <a:t>手续由税务机关按照内部流程处理。</a:t>
            </a:r>
            <a:endParaRPr lang="en-US" altLang="zh-CN" sz="20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b="0">
              <a:sym typeface="+mn-ea"/>
            </a:endParaRPr>
          </a:p>
        </p:txBody>
      </p:sp>
      <p:sp>
        <p:nvSpPr>
          <p:cNvPr id="3" name="内容占位符 2"/>
          <p:cNvSpPr>
            <a:spLocks noGrp="1"/>
          </p:cNvSpPr>
          <p:nvPr>
            <p:ph idx="1"/>
          </p:nvPr>
        </p:nvSpPr>
        <p:spPr/>
        <p:txBody>
          <a:bodyPr/>
          <a:p>
            <a:r>
              <a:rPr lang="en-US" altLang="zh-CN" sz="2025" b="0">
                <a:solidFill>
                  <a:srgbClr val="FF0000"/>
                </a:solidFill>
                <a:sym typeface="+mn-ea"/>
              </a:rPr>
              <a:t>            </a:t>
            </a:r>
            <a:r>
              <a:rPr lang="zh-CN" altLang="en-US" sz="2025" b="0">
                <a:solidFill>
                  <a:srgbClr val="FF0000"/>
                </a:solidFill>
                <a:sym typeface="+mn-ea"/>
              </a:rPr>
              <a:t>房产税与城镇土地使用税</a:t>
            </a:r>
            <a:endParaRPr lang="zh-CN" altLang="en-US" sz="2025" b="0">
              <a:solidFill>
                <a:srgbClr val="FF0000"/>
              </a:solidFill>
            </a:endParaRPr>
          </a:p>
          <a:p>
            <a:r>
              <a:rPr lang="en-US" altLang="zh-CN" sz="2025" b="0">
                <a:sym typeface="+mn-ea"/>
              </a:rPr>
              <a:t>            </a:t>
            </a:r>
            <a:r>
              <a:rPr lang="zh-CN" altLang="en-US" sz="2025" b="0">
                <a:sym typeface="+mn-ea"/>
              </a:rPr>
              <a:t>坐落地在</a:t>
            </a:r>
            <a:r>
              <a:rPr lang="zh-CN" altLang="en-US" sz="2025" b="0">
                <a:solidFill>
                  <a:srgbClr val="FF0000"/>
                </a:solidFill>
                <a:sym typeface="+mn-ea"/>
              </a:rPr>
              <a:t>城市、县城、建制镇</a:t>
            </a:r>
            <a:r>
              <a:rPr lang="zh-CN" altLang="en-US" sz="2025" b="0">
                <a:sym typeface="+mn-ea"/>
              </a:rPr>
              <a:t>和</a:t>
            </a:r>
            <a:r>
              <a:rPr lang="zh-CN" altLang="en-US" sz="2025" b="0">
                <a:solidFill>
                  <a:srgbClr val="FF0000"/>
                </a:solidFill>
                <a:sym typeface="+mn-ea"/>
              </a:rPr>
              <a:t>工矿区</a:t>
            </a:r>
            <a:r>
              <a:rPr lang="zh-CN" altLang="en-US" sz="2025" b="0">
                <a:sym typeface="+mn-ea"/>
              </a:rPr>
              <a:t>内的破产企业在</a:t>
            </a:r>
            <a:r>
              <a:rPr lang="zh-CN" altLang="en-US" sz="2025" b="0">
                <a:solidFill>
                  <a:srgbClr val="FF0000"/>
                </a:solidFill>
                <a:sym typeface="+mn-ea"/>
              </a:rPr>
              <a:t>破产过程中，</a:t>
            </a:r>
            <a:r>
              <a:rPr lang="zh-CN" altLang="en-US" sz="2025" b="0">
                <a:sym typeface="+mn-ea"/>
              </a:rPr>
              <a:t>应当以房屋的计税余值或租金收入，按照适用税率计算应纳税额，按照规定申报缴纳</a:t>
            </a:r>
            <a:r>
              <a:rPr lang="zh-CN" altLang="en-US" sz="2025" b="0">
                <a:solidFill>
                  <a:srgbClr val="FF0000"/>
                </a:solidFill>
                <a:sym typeface="+mn-ea"/>
              </a:rPr>
              <a:t>房产税</a:t>
            </a:r>
            <a:r>
              <a:rPr lang="zh-CN" altLang="en-US" sz="2025" b="0">
                <a:sym typeface="+mn-ea"/>
              </a:rPr>
              <a:t>。应当以实际占用的土地面积，按照适用税额计算应纳税额，按照规定申报缴纳</a:t>
            </a:r>
            <a:r>
              <a:rPr lang="zh-CN" altLang="en-US" sz="2025" b="0">
                <a:solidFill>
                  <a:srgbClr val="FF0000"/>
                </a:solidFill>
                <a:sym typeface="+mn-ea"/>
              </a:rPr>
              <a:t>城镇土地使用税</a:t>
            </a:r>
            <a:r>
              <a:rPr lang="zh-CN" altLang="en-US" sz="2025" b="0">
                <a:sym typeface="+mn-ea"/>
              </a:rPr>
              <a:t>。</a:t>
            </a:r>
            <a:endParaRPr lang="zh-CN" altLang="en-US" sz="2025" b="0"/>
          </a:p>
          <a:p>
            <a:r>
              <a:rPr lang="en-US" altLang="zh-CN" sz="2025" b="0">
                <a:solidFill>
                  <a:schemeClr val="tx1"/>
                </a:solidFill>
                <a:sym typeface="+mn-ea"/>
              </a:rPr>
              <a:t>            </a:t>
            </a:r>
            <a:r>
              <a:rPr lang="zh-CN" altLang="en-US" sz="2025" b="0">
                <a:sym typeface="+mn-ea"/>
              </a:rPr>
              <a:t>税收优惠：依法进入</a:t>
            </a:r>
            <a:r>
              <a:rPr lang="zh-CN" altLang="en-US" sz="2025" b="0">
                <a:solidFill>
                  <a:srgbClr val="FF0000"/>
                </a:solidFill>
                <a:sym typeface="+mn-ea"/>
              </a:rPr>
              <a:t>破产清算程序</a:t>
            </a:r>
            <a:r>
              <a:rPr lang="zh-CN" altLang="en-US" sz="2025" b="0">
                <a:sym typeface="+mn-ea"/>
              </a:rPr>
              <a:t>的企业资产不足以清偿全部或者部分到期债务，其房产土地</a:t>
            </a:r>
            <a:r>
              <a:rPr lang="zh-CN" altLang="en-US" sz="2025" b="0">
                <a:solidFill>
                  <a:srgbClr val="FF0000"/>
                </a:solidFill>
                <a:sym typeface="+mn-ea"/>
              </a:rPr>
              <a:t>闲置不用的，</a:t>
            </a:r>
            <a:r>
              <a:rPr lang="zh-CN" altLang="en-US" sz="2025" b="0">
                <a:sym typeface="+mn-ea"/>
              </a:rPr>
              <a:t>可以在人民法院裁定受理破产申请后，按</a:t>
            </a:r>
            <a:r>
              <a:rPr lang="zh-CN" altLang="en-US" sz="2025" b="0">
                <a:solidFill>
                  <a:srgbClr val="FF0000"/>
                </a:solidFill>
                <a:sym typeface="+mn-ea"/>
              </a:rPr>
              <a:t>现行规定</a:t>
            </a:r>
            <a:r>
              <a:rPr lang="zh-CN" altLang="en-US" sz="2025" b="0">
                <a:solidFill>
                  <a:schemeClr val="tx1"/>
                </a:solidFill>
                <a:sym typeface="+mn-ea"/>
              </a:rPr>
              <a:t>向</a:t>
            </a:r>
            <a:r>
              <a:rPr lang="zh-CN" altLang="en-US" sz="2025" b="0">
                <a:sym typeface="+mn-ea"/>
              </a:rPr>
              <a:t>主管税务机关申请房产税和城镇土地使用税困难减免。（湘高法发〔2021〕7号）</a:t>
            </a:r>
            <a:endParaRPr lang="zh-CN" altLang="en-US" sz="2025"/>
          </a:p>
          <a:p>
            <a:endParaRPr lang="zh-CN" altLang="en-US" sz="2025" b="0">
              <a:solidFill>
                <a:schemeClr val="tx1"/>
              </a:solidFill>
              <a:sym typeface="+mn-ea"/>
            </a:endParaRPr>
          </a:p>
          <a:p>
            <a:r>
              <a:rPr lang="zh-CN" altLang="en-US" sz="2025" b="0">
                <a:solidFill>
                  <a:schemeClr val="tx1"/>
                </a:solidFill>
                <a:sym typeface="+mn-ea"/>
              </a:rPr>
              <a:t> </a:t>
            </a:r>
            <a:r>
              <a:rPr lang="en-US" altLang="zh-CN" sz="2025" b="0">
                <a:solidFill>
                  <a:schemeClr val="tx1"/>
                </a:solidFill>
                <a:sym typeface="+mn-ea"/>
              </a:rPr>
              <a:t>  </a:t>
            </a:r>
            <a:endParaRPr lang="zh-CN" altLang="en-US" sz="2025"/>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a:t>          </a:t>
            </a:r>
            <a:r>
              <a:rPr lang="en-US" altLang="zh-CN" sz="2000"/>
              <a:t> </a:t>
            </a:r>
            <a:r>
              <a:rPr lang="en-US" altLang="zh-CN" sz="2000">
                <a:solidFill>
                  <a:srgbClr val="FF0000"/>
                </a:solidFill>
                <a:sym typeface="+mn-ea"/>
              </a:rPr>
              <a:t> </a:t>
            </a:r>
            <a:r>
              <a:rPr lang="zh-CN" altLang="en-US" sz="2000">
                <a:solidFill>
                  <a:srgbClr val="FF0000"/>
                </a:solidFill>
                <a:sym typeface="+mn-ea"/>
              </a:rPr>
              <a:t>问题</a:t>
            </a:r>
            <a:r>
              <a:rPr lang="en-US" altLang="zh-CN" sz="2000">
                <a:solidFill>
                  <a:srgbClr val="FF0000"/>
                </a:solidFill>
                <a:sym typeface="+mn-ea"/>
              </a:rPr>
              <a:t>7</a:t>
            </a:r>
            <a:r>
              <a:rPr lang="zh-CN" altLang="en-US" sz="2000">
                <a:solidFill>
                  <a:srgbClr val="FF0000"/>
                </a:solidFill>
                <a:sym typeface="+mn-ea"/>
              </a:rPr>
              <a:t>：</a:t>
            </a:r>
            <a:r>
              <a:rPr lang="zh-CN" altLang="en-US" sz="2000" b="0"/>
              <a:t>税务部门认为该房土两税的减免只能针对上年度已经缴纳的税款申请减免，但通常情况下，破产企业均存在欠税情形，税务部门要求采用先缴后返的方式，因企业已进入破产清算，剩余资金可能不足以预缴，能否直接申请减免或直接停止征收？能否适用于破产重整与和解程序？</a:t>
            </a:r>
            <a:endParaRPr lang="zh-CN" altLang="en-US" sz="2000" b="0"/>
          </a:p>
          <a:p>
            <a:pPr algn="just" latinLnBrk="0">
              <a:spcBef>
                <a:spcPts val="0"/>
              </a:spcBef>
            </a:pPr>
            <a:endParaRPr lang="zh-CN" altLang="en-US" sz="2000" b="0"/>
          </a:p>
          <a:p>
            <a:pPr algn="just" latinLnBrk="0">
              <a:spcBef>
                <a:spcPts val="0"/>
              </a:spcBef>
            </a:pPr>
            <a:r>
              <a:rPr lang="en-US" altLang="zh-CN" b="0"/>
              <a:t>         </a:t>
            </a:r>
            <a:r>
              <a:rPr lang="zh-CN" altLang="en-US" sz="2000" b="0">
                <a:solidFill>
                  <a:srgbClr val="FF0000"/>
                </a:solidFill>
                <a:sym typeface="+mn-ea"/>
              </a:rPr>
              <a:t>《关于房产税和城镇土地使用税困难减免有关事项的公告》（国家税务总局湖南省税务局公告2022年第2号）</a:t>
            </a:r>
            <a:endParaRPr lang="zh-CN" altLang="en-US" sz="2000" b="0">
              <a:solidFill>
                <a:srgbClr val="FF0000"/>
              </a:solidFill>
              <a:sym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b="0">
              <a:sym typeface="+mn-ea"/>
            </a:endParaRPr>
          </a:p>
        </p:txBody>
      </p:sp>
      <p:sp>
        <p:nvSpPr>
          <p:cNvPr id="3" name="内容占位符 2"/>
          <p:cNvSpPr>
            <a:spLocks noGrp="1"/>
          </p:cNvSpPr>
          <p:nvPr>
            <p:ph idx="1"/>
          </p:nvPr>
        </p:nvSpPr>
        <p:spPr/>
        <p:txBody>
          <a:bodyPr/>
          <a:p>
            <a:pPr algn="just" latinLnBrk="0">
              <a:spcBef>
                <a:spcPts val="0"/>
              </a:spcBef>
            </a:pPr>
            <a:r>
              <a:rPr lang="en-US" altLang="zh-CN" b="0">
                <a:solidFill>
                  <a:srgbClr val="FF0000"/>
                </a:solidFill>
                <a:sym typeface="+mn-ea"/>
              </a:rPr>
              <a:t>        </a:t>
            </a:r>
            <a:r>
              <a:rPr lang="en-US" altLang="zh-CN" sz="2000" b="0">
                <a:sym typeface="+mn-ea"/>
              </a:rPr>
              <a:t>1.</a:t>
            </a:r>
            <a:r>
              <a:rPr lang="zh-CN" altLang="en-US" sz="2000" b="0">
                <a:sym typeface="+mn-ea"/>
              </a:rPr>
              <a:t>核准制。</a:t>
            </a:r>
            <a:r>
              <a:rPr lang="en-US" altLang="zh-CN" sz="2000" b="0">
                <a:sym typeface="+mn-ea"/>
              </a:rPr>
              <a:t>2.</a:t>
            </a:r>
            <a:r>
              <a:rPr lang="zh-CN" altLang="en-US" sz="2000" b="0">
                <a:sym typeface="+mn-ea"/>
              </a:rPr>
              <a:t>符合文件规定的七种情形可以提出申请。</a:t>
            </a:r>
            <a:endParaRPr lang="zh-CN" altLang="en-US" sz="2000" b="0"/>
          </a:p>
          <a:p>
            <a:pPr algn="just" latinLnBrk="0">
              <a:spcBef>
                <a:spcPts val="0"/>
              </a:spcBef>
            </a:pPr>
            <a:r>
              <a:rPr lang="en-US" altLang="zh-CN" sz="2000" b="0">
                <a:sym typeface="+mn-ea"/>
              </a:rPr>
              <a:t>            </a:t>
            </a:r>
            <a:r>
              <a:rPr lang="zh-CN" altLang="en-US" sz="2000" b="0">
                <a:sym typeface="+mn-ea"/>
              </a:rPr>
              <a:t>破产企业：</a:t>
            </a:r>
            <a:endParaRPr lang="zh-CN" altLang="en-US" sz="2000" b="0">
              <a:sym typeface="+mn-ea"/>
            </a:endParaRPr>
          </a:p>
          <a:p>
            <a:pPr algn="just" latinLnBrk="0">
              <a:spcBef>
                <a:spcPts val="0"/>
              </a:spcBef>
            </a:pPr>
            <a:r>
              <a:rPr lang="en-US" altLang="zh-CN" sz="2000" b="0">
                <a:sym typeface="+mn-ea"/>
              </a:rPr>
              <a:t>            </a:t>
            </a:r>
            <a:r>
              <a:rPr lang="zh-CN" altLang="en-US" sz="2000" b="0">
                <a:sym typeface="+mn-ea"/>
              </a:rPr>
              <a:t>（1）必须提出困难减免税申请。</a:t>
            </a:r>
            <a:endParaRPr lang="zh-CN" altLang="en-US" sz="2000" b="0"/>
          </a:p>
          <a:p>
            <a:pPr algn="just" latinLnBrk="0">
              <a:spcBef>
                <a:spcPts val="0"/>
              </a:spcBef>
            </a:pPr>
            <a:r>
              <a:rPr lang="zh-CN" altLang="en-US" sz="2000" b="0">
                <a:sym typeface="+mn-ea"/>
              </a:rPr>
              <a:t>   </a:t>
            </a:r>
            <a:r>
              <a:rPr lang="en-US" altLang="zh-CN" sz="2000" b="0">
                <a:sym typeface="+mn-ea"/>
              </a:rPr>
              <a:t>         </a:t>
            </a:r>
            <a:r>
              <a:rPr lang="zh-CN" altLang="en-US" sz="2000" b="0">
                <a:sym typeface="+mn-ea"/>
              </a:rPr>
              <a:t>（2）</a:t>
            </a:r>
            <a:r>
              <a:rPr lang="zh-CN" altLang="en-US" sz="2000" b="0">
                <a:sym typeface="+mn-ea"/>
              </a:rPr>
              <a:t>减免税款所属期限为</a:t>
            </a:r>
            <a:r>
              <a:rPr lang="zh-CN" altLang="en-US" sz="2000" b="0">
                <a:solidFill>
                  <a:srgbClr val="FF0000"/>
                </a:solidFill>
                <a:sym typeface="+mn-ea"/>
              </a:rPr>
              <a:t>人民法院裁定受理破产申请至企业破产程序终结期间，已停止使用的房产和土地。</a:t>
            </a:r>
            <a:endParaRPr lang="zh-CN" altLang="en-US" sz="2000" b="0"/>
          </a:p>
          <a:p>
            <a:pPr algn="just" latinLnBrk="0">
              <a:spcBef>
                <a:spcPts val="0"/>
              </a:spcBef>
            </a:pPr>
            <a:r>
              <a:rPr lang="zh-CN" altLang="en-US" sz="2000" b="0">
                <a:sym typeface="+mn-ea"/>
              </a:rPr>
              <a:t>   </a:t>
            </a:r>
            <a:r>
              <a:rPr lang="zh-CN" altLang="en-US" sz="2000" b="0">
                <a:sym typeface="+mn-ea"/>
              </a:rPr>
              <a:t>   </a:t>
            </a:r>
            <a:r>
              <a:rPr lang="en-US" altLang="zh-CN" sz="2000" b="0">
                <a:sym typeface="+mn-ea"/>
              </a:rPr>
              <a:t>      </a:t>
            </a:r>
            <a:r>
              <a:rPr lang="zh-CN" altLang="en-US" sz="2000" b="0">
                <a:sym typeface="+mn-ea"/>
              </a:rPr>
              <a:t>（3）提交资料：</a:t>
            </a:r>
            <a:r>
              <a:rPr lang="zh-CN" altLang="en-US" sz="2000" b="0">
                <a:sym typeface="+mn-ea"/>
              </a:rPr>
              <a:t>《纳税人减免税申请核准表》、困难减免申请报告、证明纳税人符合困难情形的相关资料。</a:t>
            </a:r>
            <a:endParaRPr lang="zh-CN" altLang="en-US" sz="2000" b="0">
              <a:sym typeface="+mn-ea"/>
            </a:endParaRPr>
          </a:p>
          <a:p>
            <a:pPr algn="just" latinLnBrk="0">
              <a:spcBef>
                <a:spcPts val="0"/>
              </a:spcBef>
            </a:pPr>
            <a:r>
              <a:rPr lang="en-US" altLang="zh-CN" sz="2000" b="0">
                <a:sym typeface="+mn-ea"/>
              </a:rPr>
              <a:t>            </a:t>
            </a:r>
            <a:r>
              <a:rPr lang="zh-CN" altLang="en-US" sz="2000" b="0">
                <a:sym typeface="+mn-ea"/>
              </a:rPr>
              <a:t>（4）在</a:t>
            </a:r>
            <a:r>
              <a:rPr lang="zh-CN" altLang="en-US" sz="2000" b="0">
                <a:solidFill>
                  <a:srgbClr val="FF0000"/>
                </a:solidFill>
                <a:sym typeface="+mn-ea"/>
              </a:rPr>
              <a:t>困难情形发生后至次年的3月底前</a:t>
            </a:r>
            <a:r>
              <a:rPr lang="zh-CN" altLang="en-US" sz="2000" b="0">
                <a:sym typeface="+mn-ea"/>
              </a:rPr>
              <a:t>向主管税务机关提出申请。</a:t>
            </a:r>
            <a:endParaRPr lang="zh-CN" altLang="en-US" sz="2000" b="0">
              <a:sym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b="0"/>
          </a:p>
        </p:txBody>
      </p:sp>
      <p:sp>
        <p:nvSpPr>
          <p:cNvPr id="3" name="内容占位符 2"/>
          <p:cNvSpPr>
            <a:spLocks noGrp="1"/>
          </p:cNvSpPr>
          <p:nvPr>
            <p:ph idx="1"/>
          </p:nvPr>
        </p:nvSpPr>
        <p:spPr/>
        <p:txBody>
          <a:bodyPr/>
          <a:p>
            <a:pPr algn="just" latinLnBrk="0">
              <a:spcBef>
                <a:spcPts val="0"/>
              </a:spcBef>
            </a:pPr>
            <a:r>
              <a:rPr lang="en-US" altLang="zh-CN" sz="2025" b="0">
                <a:sym typeface="+mn-ea"/>
              </a:rPr>
              <a:t>           </a:t>
            </a:r>
            <a:r>
              <a:rPr lang="en-US" altLang="zh-CN" sz="2025" b="0">
                <a:solidFill>
                  <a:srgbClr val="FF0000"/>
                </a:solidFill>
                <a:sym typeface="+mn-ea"/>
              </a:rPr>
              <a:t> </a:t>
            </a:r>
            <a:r>
              <a:rPr lang="zh-CN" altLang="en-US" sz="2025">
                <a:solidFill>
                  <a:srgbClr val="FF0000"/>
                </a:solidFill>
                <a:sym typeface="+mn-ea"/>
              </a:rPr>
              <a:t>增值税</a:t>
            </a:r>
            <a:endParaRPr lang="zh-CN" altLang="en-US" sz="2025">
              <a:solidFill>
                <a:srgbClr val="FF0000"/>
              </a:solidFill>
              <a:sym typeface="+mn-ea"/>
            </a:endParaRPr>
          </a:p>
          <a:p>
            <a:pPr algn="just" latinLnBrk="0">
              <a:spcBef>
                <a:spcPts val="0"/>
              </a:spcBef>
            </a:pPr>
            <a:r>
              <a:rPr lang="zh-CN" altLang="en-US" sz="2025">
                <a:solidFill>
                  <a:srgbClr val="FF0000"/>
                </a:solidFill>
                <a:sym typeface="+mn-ea"/>
              </a:rPr>
              <a:t> </a:t>
            </a:r>
            <a:r>
              <a:rPr lang="en-US" altLang="zh-CN" sz="2025">
                <a:solidFill>
                  <a:srgbClr val="FF0000"/>
                </a:solidFill>
                <a:sym typeface="+mn-ea"/>
              </a:rPr>
              <a:t>          </a:t>
            </a:r>
            <a:r>
              <a:rPr lang="zh-CN" altLang="en-US" sz="2025" b="0">
                <a:sym typeface="+mn-ea"/>
              </a:rPr>
              <a:t>破产企业因继续营业或者处置破产财产，在境内发生应税销售行为以及进口货物，应当按照规定申报缴纳增值税。</a:t>
            </a:r>
            <a:endParaRPr lang="zh-CN" altLang="en-US" sz="2025" b="0">
              <a:sym typeface="+mn-ea"/>
            </a:endParaRPr>
          </a:p>
          <a:p>
            <a:pPr algn="just" latinLnBrk="0">
              <a:spcBef>
                <a:spcPts val="0"/>
              </a:spcBef>
            </a:pPr>
            <a:r>
              <a:rPr lang="en-US" altLang="zh-CN" sz="2025" b="0">
                <a:sym typeface="+mn-ea"/>
              </a:rPr>
              <a:t>            </a:t>
            </a:r>
            <a:r>
              <a:rPr lang="zh-CN" altLang="en-US" sz="2025" b="0">
                <a:sym typeface="+mn-ea"/>
              </a:rPr>
              <a:t>应税销售行为包括销售</a:t>
            </a:r>
            <a:r>
              <a:rPr lang="zh-CN" altLang="en-US" sz="2025" b="0">
                <a:solidFill>
                  <a:srgbClr val="FF0000"/>
                </a:solidFill>
                <a:sym typeface="+mn-ea"/>
              </a:rPr>
              <a:t>货物</a:t>
            </a:r>
            <a:r>
              <a:rPr lang="zh-CN" altLang="en-US" sz="2025" b="0">
                <a:sym typeface="+mn-ea"/>
              </a:rPr>
              <a:t>、销售</a:t>
            </a:r>
            <a:r>
              <a:rPr lang="zh-CN" altLang="en-US" sz="2025" b="0">
                <a:solidFill>
                  <a:srgbClr val="FF0000"/>
                </a:solidFill>
                <a:sym typeface="+mn-ea"/>
              </a:rPr>
              <a:t>劳务</a:t>
            </a:r>
            <a:r>
              <a:rPr lang="zh-CN" altLang="en-US" sz="2025" b="0">
                <a:sym typeface="+mn-ea"/>
              </a:rPr>
              <a:t>、销售</a:t>
            </a:r>
            <a:r>
              <a:rPr lang="zh-CN" altLang="en-US" sz="2025" b="0">
                <a:solidFill>
                  <a:srgbClr val="FF0000"/>
                </a:solidFill>
                <a:sym typeface="+mn-ea"/>
              </a:rPr>
              <a:t>服务</a:t>
            </a:r>
            <a:r>
              <a:rPr lang="zh-CN" altLang="en-US" sz="2025" b="0">
                <a:sym typeface="+mn-ea"/>
              </a:rPr>
              <a:t>、销售</a:t>
            </a:r>
            <a:r>
              <a:rPr lang="zh-CN" altLang="en-US" sz="2025" b="0">
                <a:solidFill>
                  <a:srgbClr val="FF0000"/>
                </a:solidFill>
                <a:sym typeface="+mn-ea"/>
              </a:rPr>
              <a:t>无形资产</a:t>
            </a:r>
            <a:r>
              <a:rPr lang="zh-CN" altLang="en-US" sz="2025" b="0">
                <a:sym typeface="+mn-ea"/>
              </a:rPr>
              <a:t>、销售</a:t>
            </a:r>
            <a:r>
              <a:rPr lang="zh-CN" altLang="en-US" sz="2025" b="0">
                <a:solidFill>
                  <a:srgbClr val="FF0000"/>
                </a:solidFill>
                <a:sym typeface="+mn-ea"/>
              </a:rPr>
              <a:t>不动产</a:t>
            </a:r>
            <a:r>
              <a:rPr lang="zh-CN" altLang="en-US" sz="2025" b="0">
                <a:sym typeface="+mn-ea"/>
              </a:rPr>
              <a:t>。</a:t>
            </a:r>
            <a:endParaRPr lang="zh-CN" altLang="en-US" sz="2025" b="0">
              <a:sym typeface="+mn-ea"/>
            </a:endParaRPr>
          </a:p>
          <a:p>
            <a:pPr algn="just" latinLnBrk="0">
              <a:spcBef>
                <a:spcPts val="0"/>
              </a:spcBef>
            </a:pPr>
            <a:r>
              <a:rPr lang="zh-CN" altLang="en-US" sz="2025" b="0">
                <a:sym typeface="+mn-ea"/>
              </a:rPr>
              <a:t> </a:t>
            </a:r>
            <a:r>
              <a:rPr lang="en-US" altLang="zh-CN" sz="2025" b="0">
                <a:sym typeface="+mn-ea"/>
              </a:rPr>
              <a:t>           </a:t>
            </a:r>
            <a:r>
              <a:rPr lang="zh-CN" altLang="en-US" sz="2025" b="0">
                <a:solidFill>
                  <a:srgbClr val="FF0000"/>
                </a:solidFill>
                <a:sym typeface="+mn-ea"/>
              </a:rPr>
              <a:t>视同销售、特殊销售行为</a:t>
            </a:r>
            <a:r>
              <a:rPr lang="zh-CN" altLang="en-US" sz="2025" b="0">
                <a:sym typeface="+mn-ea"/>
              </a:rPr>
              <a:t>也应当按照规定申报缴纳增值税。</a:t>
            </a:r>
            <a:endParaRPr lang="zh-CN" altLang="en-US" sz="2025" b="0"/>
          </a:p>
          <a:p>
            <a:r>
              <a:rPr lang="en-US" altLang="zh-CN" sz="2025" b="0"/>
              <a:t>          一般计税方法</a:t>
            </a:r>
            <a:r>
              <a:rPr lang="zh-CN" altLang="en-US" sz="2025" b="0"/>
              <a:t>：适用于增值税一般纳税人，本期应纳增值税额</a:t>
            </a:r>
            <a:r>
              <a:rPr lang="en-US" altLang="zh-CN" sz="2025" b="0"/>
              <a:t>=</a:t>
            </a:r>
            <a:r>
              <a:rPr lang="zh-CN" altLang="en-US" sz="2025" b="0"/>
              <a:t>本</a:t>
            </a:r>
            <a:r>
              <a:rPr sz="2025" b="0"/>
              <a:t>期销项税额－</a:t>
            </a:r>
            <a:r>
              <a:rPr lang="zh-CN" sz="2025" b="0"/>
              <a:t>本</a:t>
            </a:r>
            <a:r>
              <a:rPr sz="2025" b="0"/>
              <a:t>期进项税额</a:t>
            </a:r>
            <a:r>
              <a:rPr lang="zh-CN" sz="2025" b="0"/>
              <a:t>。</a:t>
            </a:r>
            <a:endParaRPr lang="zh-CN" sz="2025" b="0"/>
          </a:p>
          <a:p>
            <a:r>
              <a:rPr lang="zh-CN" sz="2025" b="0"/>
              <a:t> </a:t>
            </a:r>
            <a:r>
              <a:rPr lang="en-US" altLang="zh-CN" sz="2025" b="0"/>
              <a:t>          简易计税方法</a:t>
            </a:r>
            <a:r>
              <a:rPr lang="zh-CN" altLang="en-US" sz="2025" b="0"/>
              <a:t>：适用</a:t>
            </a:r>
            <a:r>
              <a:rPr lang="zh-CN" sz="2025" b="0"/>
              <a:t>小规模纳税人、一般纳税人在特定情况，</a:t>
            </a:r>
            <a:r>
              <a:rPr lang="zh-CN" altLang="en-US" sz="2025" b="0">
                <a:sym typeface="+mn-ea"/>
              </a:rPr>
              <a:t>本期应纳增值税额</a:t>
            </a:r>
            <a:r>
              <a:rPr lang="en-US" altLang="zh-CN" sz="2025" b="0">
                <a:sym typeface="+mn-ea"/>
              </a:rPr>
              <a:t>=</a:t>
            </a:r>
            <a:r>
              <a:rPr lang="zh-CN" altLang="en-US" sz="2025" b="0">
                <a:sym typeface="+mn-ea"/>
              </a:rPr>
              <a:t>本</a:t>
            </a:r>
            <a:r>
              <a:rPr lang="zh-CN" sz="2025" b="0"/>
              <a:t>期销售额（不含增值税）×征收率</a:t>
            </a:r>
            <a:endParaRPr lang="zh-CN" sz="2025" b="0"/>
          </a:p>
          <a:p>
            <a:endParaRPr sz="2025"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a:t>       </a:t>
            </a:r>
            <a:r>
              <a:rPr lang="en-US" altLang="zh-CN" sz="2000"/>
              <a:t> </a:t>
            </a:r>
            <a:r>
              <a:rPr lang="en-US" altLang="zh-CN" sz="2000" b="0"/>
              <a:t>  </a:t>
            </a:r>
            <a:r>
              <a:rPr lang="en-US" altLang="zh-CN" sz="2000">
                <a:solidFill>
                  <a:srgbClr val="FF0000"/>
                </a:solidFill>
                <a:sym typeface="+mn-ea"/>
              </a:rPr>
              <a:t> </a:t>
            </a:r>
            <a:r>
              <a:rPr lang="zh-CN" altLang="en-US" sz="2000">
                <a:solidFill>
                  <a:srgbClr val="FF0000"/>
                </a:solidFill>
                <a:sym typeface="+mn-ea"/>
              </a:rPr>
              <a:t>问题</a:t>
            </a:r>
            <a:r>
              <a:rPr lang="en-US" altLang="zh-CN" sz="2000">
                <a:solidFill>
                  <a:srgbClr val="FF0000"/>
                </a:solidFill>
                <a:sym typeface="+mn-ea"/>
              </a:rPr>
              <a:t>8</a:t>
            </a:r>
            <a:r>
              <a:rPr lang="zh-CN" altLang="en-US" sz="2000">
                <a:solidFill>
                  <a:srgbClr val="FF0000"/>
                </a:solidFill>
                <a:sym typeface="+mn-ea"/>
              </a:rPr>
              <a:t>：</a:t>
            </a:r>
            <a:r>
              <a:rPr lang="zh-CN" altLang="en-US" sz="2000" b="0"/>
              <a:t>关于增值税的减免</a:t>
            </a:r>
            <a:endParaRPr lang="zh-CN" altLang="en-US" sz="2000" b="0"/>
          </a:p>
          <a:p>
            <a:pPr algn="just" latinLnBrk="0">
              <a:spcBef>
                <a:spcPts val="0"/>
              </a:spcBef>
            </a:pPr>
            <a:r>
              <a:rPr lang="en-US" altLang="zh-CN" sz="2000" b="0"/>
              <a:t>           </a:t>
            </a:r>
            <a:r>
              <a:rPr lang="zh-CN" altLang="en-US" sz="2000" b="0"/>
              <a:t>破产重整中对全部或部分资产与债权、债务和劳动力一并转让的，可不征收增值税。该规定能否适用于破产清算中资产的转让？（整体股权转让）</a:t>
            </a:r>
            <a:endParaRPr lang="zh-CN" altLang="en-US" sz="2000" b="0"/>
          </a:p>
          <a:p>
            <a:pPr algn="just" latinLnBrk="0">
              <a:spcBef>
                <a:spcPts val="0"/>
              </a:spcBef>
            </a:pPr>
            <a:endParaRPr lang="zh-CN" altLang="en-US" sz="2000" b="0"/>
          </a:p>
          <a:p>
            <a:pPr algn="just" latinLnBrk="0">
              <a:spcBef>
                <a:spcPts val="0"/>
              </a:spcBef>
            </a:pPr>
            <a:r>
              <a:rPr lang="en-US" altLang="zh-CN" sz="2000" b="0">
                <a:sym typeface="+mn-ea"/>
              </a:rPr>
              <a:t>         </a:t>
            </a:r>
            <a:r>
              <a:rPr lang="zh-CN" altLang="en-US" sz="2000" b="0">
                <a:sym typeface="+mn-ea"/>
              </a:rPr>
              <a:t>（湘高法发〔2021〕7号）、《国家税务总局关于纳税人资产重组有关增值税问题的公告》（国家税务总局公告2011年第13号）</a:t>
            </a:r>
            <a:endParaRPr lang="zh-CN" altLang="en-US" sz="20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b="0">
              <a:sym typeface="+mn-ea"/>
            </a:endParaRPr>
          </a:p>
        </p:txBody>
      </p:sp>
      <p:sp>
        <p:nvSpPr>
          <p:cNvPr id="3" name="内容占位符 2"/>
          <p:cNvSpPr>
            <a:spLocks noGrp="1"/>
          </p:cNvSpPr>
          <p:nvPr>
            <p:ph idx="1"/>
          </p:nvPr>
        </p:nvSpPr>
        <p:spPr/>
        <p:txBody>
          <a:bodyPr/>
          <a:p>
            <a:pPr algn="just" latinLnBrk="0">
              <a:spcBef>
                <a:spcPts val="0"/>
              </a:spcBef>
            </a:pPr>
            <a:r>
              <a:rPr lang="en-US" altLang="zh-CN">
                <a:sym typeface="+mn-ea"/>
              </a:rPr>
              <a:t>  </a:t>
            </a:r>
            <a:r>
              <a:rPr lang="en-US" altLang="zh-CN" sz="2025" b="0">
                <a:sym typeface="+mn-ea"/>
              </a:rPr>
              <a:t>        </a:t>
            </a:r>
            <a:r>
              <a:rPr sz="2025" b="0"/>
              <a:t>企业在破产过程中，实施</a:t>
            </a:r>
            <a:r>
              <a:rPr sz="2025" b="0">
                <a:solidFill>
                  <a:srgbClr val="FF0000"/>
                </a:solidFill>
              </a:rPr>
              <a:t>资产重组</a:t>
            </a:r>
            <a:r>
              <a:rPr sz="2025" b="0"/>
              <a:t>，通过合并、分立、出售、置换等方式，将</a:t>
            </a:r>
            <a:r>
              <a:rPr sz="2025" b="0">
                <a:solidFill>
                  <a:srgbClr val="FF0000"/>
                </a:solidFill>
              </a:rPr>
              <a:t>全部或者部分实物资产以及与其相关联的债权、负债和劳动力一并转让</a:t>
            </a:r>
            <a:r>
              <a:rPr sz="2025" b="0"/>
              <a:t>给其他单位和个人，其中涉及的货物、不动产、土地使用权转让符合规定条件的，不征收增值税。</a:t>
            </a:r>
            <a:endParaRPr sz="2025" b="0"/>
          </a:p>
          <a:p>
            <a:pPr algn="just" latinLnBrk="0">
              <a:spcBef>
                <a:spcPts val="0"/>
              </a:spcBef>
            </a:pPr>
            <a:r>
              <a:rPr lang="en-US" altLang="zh-CN" sz="2025" b="0">
                <a:sym typeface="+mn-ea"/>
              </a:rPr>
              <a:t>  </a:t>
            </a:r>
            <a:endParaRPr lang="zh-CN" altLang="en-US" b="0"/>
          </a:p>
          <a:p>
            <a:pPr algn="just" latinLnBrk="0">
              <a:spcBef>
                <a:spcPts val="0"/>
              </a:spcBef>
            </a:pPr>
            <a:r>
              <a:rPr lang="en-US" altLang="zh-CN" b="0">
                <a:sym typeface="+mn-ea"/>
              </a:rPr>
              <a:t>         </a:t>
            </a:r>
            <a:r>
              <a:rPr sz="2025" b="0">
                <a:sym typeface="+mn-ea"/>
              </a:rPr>
              <a:t>属于破产重整、和解程序中的优惠（不适用</a:t>
            </a:r>
            <a:r>
              <a:rPr lang="zh-CN" sz="2025" b="0">
                <a:sym typeface="+mn-ea"/>
              </a:rPr>
              <a:t>破产</a:t>
            </a:r>
            <a:r>
              <a:rPr sz="2025" b="0">
                <a:sym typeface="+mn-ea"/>
              </a:rPr>
              <a:t>清算程序）</a:t>
            </a:r>
            <a:endParaRPr sz="2025"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b="0" dirty="0">
                <a:solidFill>
                  <a:schemeClr val="tx1"/>
                </a:solidFill>
                <a:sym typeface="+mn-ea"/>
              </a:rPr>
              <a:t>  </a:t>
            </a:r>
            <a:r>
              <a:rPr lang="en-US" altLang="zh-CN" sz="2025" b="0" dirty="0">
                <a:solidFill>
                  <a:schemeClr val="tx1"/>
                </a:solidFill>
                <a:sym typeface="+mn-ea"/>
              </a:rPr>
              <a:t>        </a:t>
            </a:r>
            <a:r>
              <a:rPr lang="zh-CN" altLang="en-US" sz="2025" b="0">
                <a:solidFill>
                  <a:srgbClr val="FF0000"/>
                </a:solidFill>
                <a:sym typeface="+mn-ea"/>
              </a:rPr>
              <a:t>土地增值税</a:t>
            </a:r>
            <a:endParaRPr lang="zh-CN" altLang="en-US" sz="2025" b="0">
              <a:solidFill>
                <a:srgbClr val="FF0000"/>
              </a:solidFill>
              <a:sym typeface="+mn-ea"/>
            </a:endParaRPr>
          </a:p>
          <a:p>
            <a:pPr algn="just" latinLnBrk="0">
              <a:spcBef>
                <a:spcPts val="0"/>
              </a:spcBef>
            </a:pPr>
            <a:r>
              <a:rPr lang="en-US" altLang="zh-CN" sz="2025" b="0">
                <a:sym typeface="+mn-ea"/>
              </a:rPr>
              <a:t>           </a:t>
            </a:r>
            <a:r>
              <a:rPr lang="zh-CN" altLang="en-US" sz="2025" b="0">
                <a:sym typeface="+mn-ea"/>
              </a:rPr>
              <a:t>破产企业因继续营业或者处置破产财产，发生有偿转让</a:t>
            </a:r>
            <a:r>
              <a:rPr lang="zh-CN" altLang="en-US" sz="2025" b="0">
                <a:solidFill>
                  <a:srgbClr val="FF0000"/>
                </a:solidFill>
                <a:sym typeface="+mn-ea"/>
              </a:rPr>
              <a:t>国有土地使用权及地上建筑物和其他附着物产权</a:t>
            </a:r>
            <a:r>
              <a:rPr lang="zh-CN" altLang="en-US" sz="2025" b="0">
                <a:sym typeface="+mn-ea"/>
              </a:rPr>
              <a:t>的行为，对取得增值收入应当按照规定申报缴纳土地增值税。</a:t>
            </a:r>
            <a:endParaRPr lang="zh-CN" altLang="en-US" sz="2025" b="0">
              <a:sym typeface="+mn-ea"/>
            </a:endParaRPr>
          </a:p>
          <a:p>
            <a:pPr algn="just" latinLnBrk="0">
              <a:spcBef>
                <a:spcPts val="0"/>
              </a:spcBef>
            </a:pPr>
            <a:r>
              <a:rPr lang="en-US" altLang="zh-CN" sz="2025" b="0"/>
              <a:t>            </a:t>
            </a:r>
            <a:r>
              <a:rPr lang="zh-CN" altLang="en-US" sz="2025" b="0"/>
              <a:t>旧房（已办理不动产产权证）转让：查账征收、按照原购房发票所载的金额计算扣除、核定征收。</a:t>
            </a:r>
            <a:endParaRPr lang="zh-CN" altLang="en-US" sz="2025" b="0"/>
          </a:p>
          <a:p>
            <a:pPr algn="just" latinLnBrk="0">
              <a:spcBef>
                <a:spcPts val="0"/>
              </a:spcBef>
            </a:pPr>
            <a:r>
              <a:rPr lang="zh-CN" altLang="en-US" sz="2025" b="0"/>
              <a:t> </a:t>
            </a:r>
            <a:r>
              <a:rPr lang="en-US" altLang="zh-CN" sz="2025" b="0"/>
              <a:t>           </a:t>
            </a:r>
            <a:r>
              <a:rPr lang="zh-CN" altLang="en-US" sz="2025" b="0"/>
              <a:t>销售新房：查账征收、核定征收。</a:t>
            </a:r>
            <a:endParaRPr lang="en-US" altLang="zh-CN" sz="2025" b="0"/>
          </a:p>
          <a:p>
            <a:pPr algn="just" latinLnBrk="0">
              <a:spcBef>
                <a:spcPts val="0"/>
              </a:spcBef>
            </a:pPr>
            <a:r>
              <a:rPr lang="en-US" altLang="zh-CN" sz="2025" b="0"/>
              <a:t>            </a:t>
            </a:r>
            <a:r>
              <a:rPr lang="en-US" altLang="zh-CN" sz="2025" b="0">
                <a:sym typeface="+mn-ea"/>
              </a:rPr>
              <a:t>           </a:t>
            </a:r>
            <a:endParaRPr lang="zh-CN" altLang="en-US" sz="236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a:t>        </a:t>
            </a:r>
            <a:r>
              <a:rPr lang="en-US" altLang="zh-CN" sz="2000" b="0"/>
              <a:t> </a:t>
            </a:r>
            <a:r>
              <a:rPr lang="en-US" altLang="zh-CN" sz="1800">
                <a:solidFill>
                  <a:srgbClr val="FF0000"/>
                </a:solidFill>
                <a:sym typeface="+mn-ea"/>
              </a:rPr>
              <a:t> </a:t>
            </a:r>
            <a:r>
              <a:rPr lang="zh-CN" altLang="en-US" sz="1800">
                <a:solidFill>
                  <a:srgbClr val="FF0000"/>
                </a:solidFill>
                <a:sym typeface="+mn-ea"/>
              </a:rPr>
              <a:t>问题</a:t>
            </a:r>
            <a:r>
              <a:rPr lang="en-US" altLang="zh-CN" sz="1800">
                <a:solidFill>
                  <a:srgbClr val="FF0000"/>
                </a:solidFill>
                <a:sym typeface="+mn-ea"/>
              </a:rPr>
              <a:t>9</a:t>
            </a:r>
            <a:r>
              <a:rPr lang="zh-CN" altLang="en-US" sz="1800">
                <a:solidFill>
                  <a:srgbClr val="FF0000"/>
                </a:solidFill>
                <a:sym typeface="+mn-ea"/>
              </a:rPr>
              <a:t>：</a:t>
            </a:r>
            <a:r>
              <a:rPr lang="en-US" altLang="zh-CN" sz="1800" b="0">
                <a:sym typeface="+mn-ea"/>
              </a:rPr>
              <a:t>关于土地增值税。因破产企业财务管理混乱，存在财务资料不全、工程未及时结算等情形，在核算土增税时，应否将管理人审核确认的工程款债权及相关支出计入开发成本予以扣减或直接以实际受偿额计算？</a:t>
            </a:r>
            <a:endParaRPr lang="en-US" altLang="zh-CN" sz="1800" b="0"/>
          </a:p>
          <a:p>
            <a:pPr algn="just" latinLnBrk="0">
              <a:spcBef>
                <a:spcPts val="0"/>
              </a:spcBef>
            </a:pPr>
            <a:r>
              <a:rPr lang="en-US" altLang="zh-CN" sz="1800" b="0"/>
              <a:t>           </a:t>
            </a:r>
            <a:r>
              <a:rPr lang="zh-CN" altLang="en-US" sz="1800" b="0"/>
              <a:t>《国家税务总局关于房地产开发企业土地增值税清算管理有关问题的通知》（</a:t>
            </a:r>
            <a:r>
              <a:rPr lang="zh-CN" altLang="en-US" sz="1800" b="0">
                <a:sym typeface="+mn-ea"/>
              </a:rPr>
              <a:t>国税发〔2006〕187号）第四条第二款</a:t>
            </a:r>
            <a:endParaRPr lang="zh-CN" altLang="en-US" sz="1800" b="0"/>
          </a:p>
          <a:p>
            <a:pPr algn="just" latinLnBrk="0">
              <a:spcBef>
                <a:spcPts val="0"/>
              </a:spcBef>
            </a:pPr>
            <a:r>
              <a:rPr lang="en-US" altLang="zh-CN" sz="1800" b="0">
                <a:sym typeface="+mn-ea"/>
              </a:rPr>
              <a:t>            </a:t>
            </a:r>
            <a:r>
              <a:rPr lang="zh-CN" altLang="en-US" sz="1800" b="0"/>
              <a:t>房地产开发企业办理土地增值税清算所附送的前期工程费、建筑安装工程费、基础设施费、开发间接费用的凭证或资料</a:t>
            </a:r>
            <a:r>
              <a:rPr lang="zh-CN" altLang="en-US" sz="1800" b="0">
                <a:solidFill>
                  <a:srgbClr val="FF0000"/>
                </a:solidFill>
              </a:rPr>
              <a:t>不符合清算要求或不实的，税务机关可参照当地建设工程造价管理部门公布的建安造价定额资料，结合房屋结构、用途、区位等因素，核定上述四项开发成本的单位面积金额标准，并据以计算扣除。</a:t>
            </a:r>
            <a:endParaRPr lang="zh-CN" altLang="en-US" sz="1800" b="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0">
                <a:sym typeface="+mn-ea"/>
              </a:rPr>
              <a:t>政策依据</a:t>
            </a:r>
            <a:endParaRPr lang="zh-CN" altLang="en-US"/>
          </a:p>
        </p:txBody>
      </p:sp>
      <p:sp>
        <p:nvSpPr>
          <p:cNvPr id="3" name="内容占位符 2"/>
          <p:cNvSpPr>
            <a:spLocks noGrp="1"/>
          </p:cNvSpPr>
          <p:nvPr>
            <p:ph idx="1"/>
          </p:nvPr>
        </p:nvSpPr>
        <p:spPr/>
        <p:txBody>
          <a:bodyPr/>
          <a:p>
            <a:pPr marL="0" indent="0" algn="just" latinLnBrk="0">
              <a:spcBef>
                <a:spcPts val="0"/>
              </a:spcBef>
            </a:pPr>
            <a:r>
              <a:rPr lang="en-US" altLang="zh-CN" sz="2000" b="0">
                <a:sym typeface="+mn-ea"/>
              </a:rPr>
              <a:t>       1.</a:t>
            </a:r>
            <a:r>
              <a:rPr lang="zh-CN" altLang="en-US" sz="2000" b="0">
                <a:sym typeface="+mn-ea"/>
              </a:rPr>
              <a:t>《国家税务总局关于税收征管若干事项的公告》（国家税务总局公告2019年第48号）四、关于企业破产清算程序中的税收征管问题</a:t>
            </a:r>
            <a:r>
              <a:rPr lang="en-US" altLang="zh-CN" sz="2000" b="0"/>
              <a:t>   </a:t>
            </a:r>
            <a:endParaRPr lang="en-US" altLang="zh-CN" sz="2000" b="0"/>
          </a:p>
          <a:p>
            <a:pPr marL="0" indent="0" algn="just" latinLnBrk="0">
              <a:spcBef>
                <a:spcPts val="0"/>
              </a:spcBef>
            </a:pPr>
            <a:r>
              <a:rPr lang="en-US" altLang="zh-CN" sz="2000" b="0"/>
              <a:t>   </a:t>
            </a:r>
            <a:endParaRPr lang="zh-CN" altLang="en-US" sz="2000" b="0"/>
          </a:p>
          <a:p>
            <a:pPr marL="0" indent="0" algn="just" latinLnBrk="0">
              <a:spcBef>
                <a:spcPts val="0"/>
              </a:spcBef>
            </a:pPr>
            <a:r>
              <a:rPr lang="en-US" altLang="zh-CN" sz="2000" b="0">
                <a:sym typeface="+mn-ea"/>
              </a:rPr>
              <a:t>       2.</a:t>
            </a:r>
            <a:r>
              <a:rPr lang="zh-CN" altLang="en-US" sz="2000" b="0">
                <a:sym typeface="+mn-ea"/>
              </a:rPr>
              <a:t>《湖南省高级人民法院 国家税务总局湖南省税务局印发</a:t>
            </a:r>
            <a:r>
              <a:rPr lang="en-US" altLang="zh-CN" sz="2000" b="0">
                <a:sym typeface="+mn-ea"/>
              </a:rPr>
              <a:t>&lt;</a:t>
            </a:r>
            <a:r>
              <a:rPr lang="zh-CN" altLang="en-US" sz="2000" b="0">
                <a:sym typeface="+mn-ea"/>
              </a:rPr>
              <a:t>关于便利企业破产涉税事项办理助推营商环境优化的意见</a:t>
            </a:r>
            <a:r>
              <a:rPr lang="en-US" altLang="zh-CN" sz="2000" b="0">
                <a:sym typeface="+mn-ea"/>
              </a:rPr>
              <a:t>&gt;</a:t>
            </a:r>
            <a:r>
              <a:rPr lang="zh-CN" altLang="en-US" sz="2000" b="0">
                <a:sym typeface="+mn-ea"/>
              </a:rPr>
              <a:t>的通知》（湘高法发〔2021〕7号）</a:t>
            </a:r>
            <a:endParaRPr lang="zh-CN" altLang="en-US" sz="2000" b="0">
              <a:sym typeface="+mn-ea"/>
            </a:endParaRPr>
          </a:p>
          <a:p>
            <a:pPr marL="0" indent="0" algn="just" latinLnBrk="0">
              <a:spcBef>
                <a:spcPts val="0"/>
              </a:spcBef>
            </a:pPr>
            <a:endParaRPr lang="zh-CN" altLang="en-US" sz="2000" b="0"/>
          </a:p>
          <a:p>
            <a:pPr algn="just" latinLnBrk="0">
              <a:spcBef>
                <a:spcPts val="0"/>
              </a:spcBef>
            </a:pPr>
            <a:r>
              <a:rPr lang="en-US" altLang="zh-CN" sz="2000" b="0"/>
              <a:t>       3.</a:t>
            </a:r>
            <a:r>
              <a:rPr lang="zh-CN" altLang="zh-CN" sz="2000" b="0"/>
              <a:t>《关于便利企业破产涉税事项的实施意见》（常中发</a:t>
            </a:r>
            <a:r>
              <a:rPr lang="zh-CN" altLang="en-US" sz="2000" b="0">
                <a:sym typeface="+mn-ea"/>
              </a:rPr>
              <a:t>〔2021〕</a:t>
            </a:r>
            <a:r>
              <a:rPr lang="en-US" altLang="zh-CN" sz="2000" b="0">
                <a:sym typeface="+mn-ea"/>
              </a:rPr>
              <a:t>2</a:t>
            </a:r>
            <a:r>
              <a:rPr lang="zh-CN" altLang="en-US" sz="2000" b="0">
                <a:sym typeface="+mn-ea"/>
              </a:rPr>
              <a:t>号）</a:t>
            </a:r>
            <a:endParaRPr lang="en-US" altLang="zh-CN" sz="20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r>
              <a:rPr lang="en-US" altLang="zh-CN"/>
              <a:t>          </a:t>
            </a:r>
            <a:r>
              <a:rPr lang="en-US" altLang="zh-CN">
                <a:solidFill>
                  <a:srgbClr val="FF0000"/>
                </a:solidFill>
                <a:sym typeface="+mn-ea"/>
              </a:rPr>
              <a:t> </a:t>
            </a:r>
            <a:r>
              <a:rPr lang="zh-CN" altLang="en-US">
                <a:solidFill>
                  <a:srgbClr val="FF0000"/>
                </a:solidFill>
                <a:sym typeface="+mn-ea"/>
              </a:rPr>
              <a:t>问题</a:t>
            </a:r>
            <a:r>
              <a:rPr lang="en-US" altLang="zh-CN">
                <a:solidFill>
                  <a:srgbClr val="FF0000"/>
                </a:solidFill>
                <a:sym typeface="+mn-ea"/>
              </a:rPr>
              <a:t>10</a:t>
            </a:r>
            <a:r>
              <a:rPr lang="zh-CN" altLang="en-US">
                <a:solidFill>
                  <a:srgbClr val="FF0000"/>
                </a:solidFill>
                <a:sym typeface="+mn-ea"/>
              </a:rPr>
              <a:t>：</a:t>
            </a:r>
            <a:r>
              <a:rPr lang="en-US" altLang="zh-CN"/>
              <a:t> </a:t>
            </a:r>
            <a:r>
              <a:rPr lang="zh-CN" altLang="en-US" sz="1800" b="0"/>
              <a:t>关于德仕宝公司破产清算过程中房产拍卖后土地增值税征收问题：德仕宝公司有两块有土地使用证号的土地及两栋有房产证号的房屋，正处于资产处置阶段。</a:t>
            </a:r>
            <a:r>
              <a:rPr lang="zh-CN" altLang="en-US" sz="1800" b="0">
                <a:solidFill>
                  <a:srgbClr val="FF0000"/>
                </a:solidFill>
              </a:rPr>
              <a:t>地上建筑物及其附着物连同国有土地使用权一并转让需要进行土地增值税清算，</a:t>
            </a:r>
            <a:r>
              <a:rPr lang="zh-CN" altLang="en-US" sz="1800" b="0"/>
              <a:t>因德仕宝公司未给管理人交接财务凭证（发票及支付凭证等资料），故管理人无法按照评估法和发票法对存量房的扣除项目予以确定，此种情形下，管理人是否可以申请税务机关进行核定征收？破产企业土地增值税核定征收的税率是多少？</a:t>
            </a:r>
            <a:endParaRPr lang="zh-CN" altLang="en-US" sz="1800" b="0"/>
          </a:p>
          <a:p>
            <a:r>
              <a:rPr lang="zh-CN" altLang="en-US" sz="1800" b="0"/>
              <a:t> </a:t>
            </a:r>
            <a:r>
              <a:rPr lang="en-US" altLang="zh-CN" sz="1800" b="0"/>
              <a:t>           </a:t>
            </a:r>
            <a:r>
              <a:rPr lang="en-US" altLang="zh-CN" sz="1800" b="0">
                <a:sym typeface="+mn-ea"/>
              </a:rPr>
              <a:t> </a:t>
            </a:r>
            <a:r>
              <a:rPr lang="zh-CN" altLang="en-US" sz="1800" b="0">
                <a:sym typeface="+mn-ea"/>
              </a:rPr>
              <a:t>旧房（已办理不动产产权证）转让：查账征收、</a:t>
            </a:r>
            <a:r>
              <a:rPr lang="zh-CN" altLang="en-US" sz="1800" b="0">
                <a:solidFill>
                  <a:srgbClr val="FF0000"/>
                </a:solidFill>
                <a:sym typeface="+mn-ea"/>
              </a:rPr>
              <a:t>按照原购房发票所载的金额计算扣除</a:t>
            </a:r>
            <a:r>
              <a:rPr lang="zh-CN" altLang="en-US" sz="1800" b="0">
                <a:sym typeface="+mn-ea"/>
              </a:rPr>
              <a:t>、核定征收。</a:t>
            </a:r>
            <a:r>
              <a:rPr lang="zh-CN" altLang="en-US" sz="1800" b="0"/>
              <a:t>《</a:t>
            </a:r>
            <a:r>
              <a:rPr lang="en-US" altLang="zh-CN" sz="1800" b="0"/>
              <a:t> 湖南省地方税务局关于加强土地增值税</a:t>
            </a:r>
            <a:r>
              <a:rPr lang="zh-CN" altLang="en-US" sz="1800" b="0"/>
              <a:t>管理的公告》（湖南省地方税务局公告2015年第4号）</a:t>
            </a:r>
            <a:endParaRPr lang="zh-CN" altLang="en-US" sz="1800" b="0"/>
          </a:p>
          <a:p>
            <a:r>
              <a:rPr lang="zh-CN" altLang="en-US" sz="1800" b="0"/>
              <a:t> </a:t>
            </a:r>
            <a:r>
              <a:rPr lang="en-US" altLang="zh-CN" sz="1800" b="0"/>
              <a:t>                </a:t>
            </a:r>
            <a:endParaRPr lang="zh-CN" altLang="en-US" sz="1800" b="0"/>
          </a:p>
          <a:p>
            <a:endParaRPr lang="zh-CN" altLang="en-US" sz="1800" b="0"/>
          </a:p>
          <a:p>
            <a:r>
              <a:rPr lang="en-US" altLang="zh-CN" sz="1800" b="0"/>
              <a:t>              </a:t>
            </a:r>
            <a:endParaRPr lang="en-US" altLang="zh-CN" sz="18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sym typeface="+mn-ea"/>
            </a:endParaRPr>
          </a:p>
        </p:txBody>
      </p:sp>
      <p:sp>
        <p:nvSpPr>
          <p:cNvPr id="3" name="内容占位符 2"/>
          <p:cNvSpPr>
            <a:spLocks noGrp="1"/>
          </p:cNvSpPr>
          <p:nvPr>
            <p:ph idx="1"/>
          </p:nvPr>
        </p:nvSpPr>
        <p:spPr/>
        <p:txBody>
          <a:bodyPr/>
          <a:p>
            <a:pPr algn="just" latinLnBrk="0">
              <a:spcBef>
                <a:spcPts val="0"/>
              </a:spcBef>
            </a:pPr>
            <a:r>
              <a:rPr lang="en-US" altLang="zh-CN" sz="2025" b="0"/>
              <a:t>       </a:t>
            </a:r>
            <a:r>
              <a:rPr lang="en-US" altLang="zh-CN" sz="2025" b="0">
                <a:sym typeface="+mn-ea"/>
              </a:rPr>
              <a:t>  </a:t>
            </a:r>
            <a:r>
              <a:rPr lang="zh-CN" altLang="en-US" sz="2025" b="0">
                <a:sym typeface="+mn-ea"/>
              </a:rPr>
              <a:t>破产重整、和解程序中的优惠</a:t>
            </a:r>
            <a:endParaRPr lang="zh-CN" altLang="en-US" sz="2025" b="0"/>
          </a:p>
          <a:p>
            <a:pPr algn="just" latinLnBrk="0">
              <a:spcBef>
                <a:spcPts val="0"/>
              </a:spcBef>
            </a:pPr>
            <a:r>
              <a:rPr lang="en-US" altLang="zh-CN" sz="2025" b="0">
                <a:sym typeface="+mn-ea"/>
              </a:rPr>
              <a:t>          </a:t>
            </a:r>
            <a:r>
              <a:rPr lang="zh-CN" altLang="en-US" sz="2025" b="0">
                <a:sym typeface="+mn-ea"/>
              </a:rPr>
              <a:t>《财政部税务总局关于继续实施企业改制重组有关土地增值税政策的公告》（财政部 税务总局公告2021年第21号）</a:t>
            </a:r>
            <a:endParaRPr lang="en-US" altLang="zh-CN" sz="2025" b="0"/>
          </a:p>
          <a:p>
            <a:r>
              <a:rPr lang="en-US" altLang="zh-CN" sz="2025" b="0"/>
              <a:t>           </a:t>
            </a:r>
            <a:r>
              <a:rPr lang="en-US" sz="2025" b="0"/>
              <a:t>1.</a:t>
            </a:r>
            <a:r>
              <a:rPr lang="zh-CN" altLang="en-US" sz="2025" b="0"/>
              <a:t>不适用于房地产转移</a:t>
            </a:r>
            <a:r>
              <a:rPr lang="zh-CN" altLang="en-US" sz="2025" b="0">
                <a:solidFill>
                  <a:srgbClr val="FF0000"/>
                </a:solidFill>
              </a:rPr>
              <a:t>任意一方</a:t>
            </a:r>
            <a:r>
              <a:rPr lang="zh-CN" altLang="en-US" sz="2025" b="0"/>
              <a:t>为房地产开发企业。</a:t>
            </a:r>
            <a:endParaRPr lang="zh-CN" altLang="en-US" sz="2025" b="0"/>
          </a:p>
          <a:p>
            <a:r>
              <a:rPr lang="en-US" altLang="zh-CN" sz="2025" b="0">
                <a:sym typeface="+mn-ea"/>
              </a:rPr>
              <a:t>           2.</a:t>
            </a:r>
            <a:r>
              <a:rPr lang="zh-CN" altLang="en-US" sz="2025" b="0">
                <a:sym typeface="+mn-ea"/>
              </a:rPr>
              <a:t>企业按照《中华人民共和国公司法》有关规定</a:t>
            </a:r>
            <a:r>
              <a:rPr lang="zh-CN" altLang="en-US" sz="2025" b="0">
                <a:solidFill>
                  <a:srgbClr val="FF0000"/>
                </a:solidFill>
                <a:sym typeface="+mn-ea"/>
              </a:rPr>
              <a:t>整体改制</a:t>
            </a:r>
            <a:r>
              <a:rPr lang="zh-CN" altLang="en-US" sz="2025" b="0">
                <a:sym typeface="+mn-ea"/>
              </a:rPr>
              <a:t>，包括非公司制企业改制为有限责任公司或股份有限公司，有限责任公司变更为股份有限公司，股份有限公司变更为有限责任公司，对改制前的企业将国有土地使用权、地上的建筑物及其附着物（以下称房地产）转移、变更到改制后的企业，暂不征土地增值税。</a:t>
            </a:r>
            <a:endParaRPr lang="zh-CN" altLang="en-US" sz="2025" b="0"/>
          </a:p>
          <a:p>
            <a:endParaRPr lang="zh-CN" altLang="en-US" sz="2025"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sym typeface="+mn-ea"/>
            </a:endParaRPr>
          </a:p>
        </p:txBody>
      </p:sp>
      <p:sp>
        <p:nvSpPr>
          <p:cNvPr id="3" name="内容占位符 2"/>
          <p:cNvSpPr>
            <a:spLocks noGrp="1"/>
          </p:cNvSpPr>
          <p:nvPr>
            <p:ph idx="1"/>
          </p:nvPr>
        </p:nvSpPr>
        <p:spPr/>
        <p:txBody>
          <a:bodyPr/>
          <a:p>
            <a:r>
              <a:rPr lang="en-US" altLang="zh-CN" sz="2025" b="0"/>
              <a:t>   </a:t>
            </a:r>
            <a:r>
              <a:rPr lang="en-US" altLang="zh-CN" sz="2025" b="0">
                <a:sym typeface="+mn-ea"/>
              </a:rPr>
              <a:t>        3</a:t>
            </a:r>
            <a:r>
              <a:rPr lang="en-US" sz="2025" b="0">
                <a:sym typeface="+mn-ea"/>
              </a:rPr>
              <a:t>.</a:t>
            </a:r>
            <a:r>
              <a:rPr lang="zh-CN" altLang="en-US" sz="2025" b="0">
                <a:sym typeface="+mn-ea"/>
              </a:rPr>
              <a:t>按照法律规定或者合同约定，企业分设为两个或两个以上与原企业</a:t>
            </a:r>
            <a:r>
              <a:rPr lang="zh-CN" altLang="en-US" sz="2025" b="0">
                <a:solidFill>
                  <a:srgbClr val="FF0000"/>
                </a:solidFill>
                <a:sym typeface="+mn-ea"/>
              </a:rPr>
              <a:t>投资主体相同</a:t>
            </a:r>
            <a:r>
              <a:rPr lang="zh-CN" altLang="en-US" sz="2025" b="0">
                <a:sym typeface="+mn-ea"/>
              </a:rPr>
              <a:t>的企业，对原企业将房地产转移、变更到分立后的企业，暂不征土地增值税。</a:t>
            </a:r>
            <a:endParaRPr lang="zh-CN" altLang="en-US" sz="2025" b="0"/>
          </a:p>
          <a:p>
            <a:r>
              <a:rPr lang="en-US" altLang="zh-CN" sz="2025" b="0">
                <a:sym typeface="+mn-ea"/>
              </a:rPr>
              <a:t>   </a:t>
            </a:r>
            <a:endParaRPr lang="zh-CN" altLang="en-US" sz="2025" b="0"/>
          </a:p>
          <a:p>
            <a:r>
              <a:rPr lang="en-US" altLang="zh-CN" sz="2025" b="0">
                <a:sym typeface="+mn-ea"/>
              </a:rPr>
              <a:t>           4.</a:t>
            </a:r>
            <a:r>
              <a:rPr lang="zh-CN" altLang="en-US" sz="2025" b="0">
                <a:sym typeface="+mn-ea"/>
              </a:rPr>
              <a:t>企业在改制重组时</a:t>
            </a:r>
            <a:r>
              <a:rPr lang="zh-CN" altLang="en-US" sz="2025" b="0">
                <a:solidFill>
                  <a:srgbClr val="FF0000"/>
                </a:solidFill>
                <a:sym typeface="+mn-ea"/>
              </a:rPr>
              <a:t>以房地产作价入股进行投资</a:t>
            </a:r>
            <a:r>
              <a:rPr lang="zh-CN" altLang="en-US" sz="2025" b="0">
                <a:sym typeface="+mn-ea"/>
              </a:rPr>
              <a:t>，</a:t>
            </a:r>
            <a:r>
              <a:rPr lang="zh-CN" altLang="en-US" sz="2025" b="0">
                <a:solidFill>
                  <a:srgbClr val="FF0000"/>
                </a:solidFill>
                <a:sym typeface="+mn-ea"/>
              </a:rPr>
              <a:t>对其将房地产转移、变更到被投资</a:t>
            </a:r>
            <a:r>
              <a:rPr lang="zh-CN" altLang="en-US" sz="2025" b="0">
                <a:sym typeface="+mn-ea"/>
              </a:rPr>
              <a:t>的企业，暂不征土地增值税。</a:t>
            </a:r>
            <a:endParaRPr lang="zh-CN" altLang="en-US" sz="2025" b="0"/>
          </a:p>
          <a:p>
            <a:r>
              <a:rPr lang="en-US" altLang="zh-CN" sz="2025" b="0"/>
              <a:t>    </a:t>
            </a:r>
            <a:endParaRPr lang="zh-CN" altLang="en-US" sz="2025"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sym typeface="+mn-ea"/>
            </a:endParaRPr>
          </a:p>
        </p:txBody>
      </p:sp>
      <p:sp>
        <p:nvSpPr>
          <p:cNvPr id="3" name="内容占位符 2"/>
          <p:cNvSpPr>
            <a:spLocks noGrp="1"/>
          </p:cNvSpPr>
          <p:nvPr>
            <p:ph idx="1"/>
          </p:nvPr>
        </p:nvSpPr>
        <p:spPr/>
        <p:txBody>
          <a:bodyPr/>
          <a:p>
            <a:r>
              <a:rPr lang="en-US" altLang="zh-CN" sz="2025" b="0"/>
              <a:t>   </a:t>
            </a:r>
            <a:r>
              <a:rPr lang="en-US" altLang="zh-CN" sz="2025" b="0">
                <a:sym typeface="+mn-ea"/>
              </a:rPr>
              <a:t>        5.改制重组后</a:t>
            </a:r>
            <a:r>
              <a:rPr lang="en-US" altLang="zh-CN" sz="2025" b="0">
                <a:solidFill>
                  <a:srgbClr val="FF0000"/>
                </a:solidFill>
                <a:sym typeface="+mn-ea"/>
              </a:rPr>
              <a:t>再转让房地产</a:t>
            </a:r>
            <a:r>
              <a:rPr lang="en-US" altLang="zh-CN" sz="2025" b="0">
                <a:sym typeface="+mn-ea"/>
              </a:rPr>
              <a:t>并申报缴纳土地增值税时</a:t>
            </a:r>
            <a:r>
              <a:rPr lang="zh-CN" altLang="en-US" sz="2025" b="0">
                <a:sym typeface="+mn-ea"/>
              </a:rPr>
              <a:t>：</a:t>
            </a:r>
            <a:endParaRPr lang="zh-CN" altLang="en-US" sz="2025" b="0">
              <a:sym typeface="+mn-ea"/>
            </a:endParaRPr>
          </a:p>
          <a:p>
            <a:r>
              <a:rPr lang="zh-CN" altLang="en-US" sz="2025" b="0">
                <a:sym typeface="+mn-ea"/>
              </a:rPr>
              <a:t> </a:t>
            </a:r>
            <a:r>
              <a:rPr lang="en-US" altLang="zh-CN" sz="2025" b="0">
                <a:sym typeface="+mn-ea"/>
              </a:rPr>
              <a:t>         </a:t>
            </a:r>
            <a:r>
              <a:rPr lang="zh-CN" altLang="en-US" sz="2025" b="0">
                <a:sym typeface="+mn-ea"/>
              </a:rPr>
              <a:t>（</a:t>
            </a:r>
            <a:r>
              <a:rPr lang="en-US" altLang="zh-CN" sz="2025" b="0">
                <a:sym typeface="+mn-ea"/>
              </a:rPr>
              <a:t>1</a:t>
            </a:r>
            <a:r>
              <a:rPr lang="zh-CN" altLang="en-US" sz="2025" b="0">
                <a:sym typeface="+mn-ea"/>
              </a:rPr>
              <a:t>）</a:t>
            </a:r>
            <a:r>
              <a:rPr lang="en-US" altLang="zh-CN" sz="2025" b="0">
                <a:sym typeface="+mn-ea"/>
              </a:rPr>
              <a:t>对“取得土地使用权所支付的金额”，按照</a:t>
            </a:r>
            <a:r>
              <a:rPr lang="en-US" altLang="zh-CN" sz="2025" b="0">
                <a:solidFill>
                  <a:srgbClr val="FF0000"/>
                </a:solidFill>
                <a:sym typeface="+mn-ea"/>
              </a:rPr>
              <a:t>改制重组前</a:t>
            </a:r>
            <a:r>
              <a:rPr lang="en-US" altLang="zh-CN" sz="2025" b="0">
                <a:sym typeface="+mn-ea"/>
              </a:rPr>
              <a:t>取得该宗国有土地使用权所支付的地价款和按国家统一规定缴纳的有关费用确定；</a:t>
            </a:r>
            <a:endParaRPr lang="en-US" altLang="zh-CN" sz="2025" b="0">
              <a:sym typeface="+mn-ea"/>
            </a:endParaRPr>
          </a:p>
          <a:p>
            <a:r>
              <a:rPr lang="en-US" altLang="zh-CN" sz="2025" b="0">
                <a:sym typeface="+mn-ea"/>
              </a:rPr>
              <a:t>         </a:t>
            </a:r>
            <a:r>
              <a:rPr lang="zh-CN" altLang="en-US" sz="2025" b="0">
                <a:sym typeface="+mn-ea"/>
              </a:rPr>
              <a:t>（</a:t>
            </a:r>
            <a:r>
              <a:rPr lang="en-US" altLang="zh-CN" sz="2025" b="0">
                <a:sym typeface="+mn-ea"/>
              </a:rPr>
              <a:t>2</a:t>
            </a:r>
            <a:r>
              <a:rPr lang="zh-CN" altLang="en-US" sz="2025" b="0">
                <a:sym typeface="+mn-ea"/>
              </a:rPr>
              <a:t>）</a:t>
            </a:r>
            <a:r>
              <a:rPr lang="en-US" altLang="zh-CN" sz="2025" b="0">
                <a:sym typeface="+mn-ea"/>
              </a:rPr>
              <a:t>经批准以国有土地使用权作价出资入股的，为</a:t>
            </a:r>
            <a:r>
              <a:rPr lang="en-US" altLang="zh-CN" sz="2025" b="0">
                <a:solidFill>
                  <a:srgbClr val="FF0000"/>
                </a:solidFill>
                <a:sym typeface="+mn-ea"/>
              </a:rPr>
              <a:t>作价入股时</a:t>
            </a:r>
            <a:r>
              <a:rPr lang="en-US" altLang="zh-CN" sz="2025" b="0">
                <a:sym typeface="+mn-ea"/>
              </a:rPr>
              <a:t>县级及以上自然资源部门批准的评估价格。</a:t>
            </a:r>
            <a:endParaRPr lang="en-US" altLang="zh-CN" sz="2025" b="0">
              <a:sym typeface="+mn-ea"/>
            </a:endParaRPr>
          </a:p>
          <a:p>
            <a:r>
              <a:rPr lang="en-US" altLang="zh-CN" sz="2025" b="0">
                <a:sym typeface="+mn-ea"/>
              </a:rPr>
              <a:t>         </a:t>
            </a:r>
            <a:r>
              <a:rPr lang="zh-CN" altLang="en-US" sz="2025" b="0">
                <a:sym typeface="+mn-ea"/>
              </a:rPr>
              <a:t>（</a:t>
            </a:r>
            <a:r>
              <a:rPr lang="en-US" altLang="zh-CN" sz="2025" b="0">
                <a:sym typeface="+mn-ea"/>
              </a:rPr>
              <a:t>3</a:t>
            </a:r>
            <a:r>
              <a:rPr lang="zh-CN" altLang="en-US" sz="2025" b="0">
                <a:sym typeface="+mn-ea"/>
              </a:rPr>
              <a:t>）</a:t>
            </a:r>
            <a:r>
              <a:rPr lang="en-US" altLang="zh-CN" sz="2025" b="0">
                <a:sym typeface="+mn-ea"/>
              </a:rPr>
              <a:t>按购房发票确定扣除项目金额的，按照</a:t>
            </a:r>
            <a:r>
              <a:rPr lang="en-US" altLang="zh-CN" sz="2025" b="0">
                <a:solidFill>
                  <a:srgbClr val="FF0000"/>
                </a:solidFill>
                <a:sym typeface="+mn-ea"/>
              </a:rPr>
              <a:t>改制重组前</a:t>
            </a:r>
            <a:r>
              <a:rPr lang="en-US" altLang="zh-CN" sz="2025" b="0">
                <a:sym typeface="+mn-ea"/>
              </a:rPr>
              <a:t>购房发票所载金额并从购买年度起至本次转让年度止每年加计5%计算扣除项目金额，</a:t>
            </a:r>
            <a:r>
              <a:rPr lang="en-US" altLang="zh-CN" sz="2025" b="0">
                <a:solidFill>
                  <a:srgbClr val="FF0000"/>
                </a:solidFill>
                <a:sym typeface="+mn-ea"/>
              </a:rPr>
              <a:t>购买年度是指购房发票所载日期的当年</a:t>
            </a:r>
            <a:r>
              <a:rPr lang="en-US" altLang="zh-CN" sz="2025" b="0">
                <a:sym typeface="+mn-ea"/>
              </a:rPr>
              <a:t>。</a:t>
            </a:r>
            <a:endParaRPr lang="en-US" altLang="zh-CN" sz="2025" b="0">
              <a:sym typeface="+mn-e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r>
              <a:rPr lang="en-US" altLang="zh-CN" b="0">
                <a:solidFill>
                  <a:srgbClr val="FF0000"/>
                </a:solidFill>
              </a:rPr>
              <a:t>          </a:t>
            </a:r>
            <a:r>
              <a:rPr lang="zh-CN" altLang="en-US" b="0">
                <a:solidFill>
                  <a:srgbClr val="FF0000"/>
                </a:solidFill>
              </a:rPr>
              <a:t>契税</a:t>
            </a:r>
            <a:endParaRPr lang="zh-CN" altLang="en-US" b="0">
              <a:solidFill>
                <a:srgbClr val="FF0000"/>
              </a:solidFill>
            </a:endParaRPr>
          </a:p>
          <a:p>
            <a:r>
              <a:rPr lang="en-US" altLang="zh-CN" b="0"/>
              <a:t>  </a:t>
            </a:r>
            <a:r>
              <a:rPr lang="en-US" altLang="zh-CN" sz="2360" b="0"/>
              <a:t>        </a:t>
            </a:r>
            <a:r>
              <a:rPr lang="zh-CN" altLang="en-US" sz="2025" b="0"/>
              <a:t>破产企业因继续营业，承受境内土地、房屋权属的，应当按照规定申报缴纳契税。</a:t>
            </a:r>
            <a:endParaRPr lang="zh-CN" altLang="en-US" sz="2025" b="0"/>
          </a:p>
          <a:p>
            <a:r>
              <a:rPr lang="en-US" altLang="zh-CN" sz="2025" b="0"/>
              <a:t>          </a:t>
            </a:r>
            <a:r>
              <a:rPr lang="zh-CN" altLang="en-US" sz="2025" b="0">
                <a:sym typeface="+mn-ea"/>
              </a:rPr>
              <a:t>《财政部 税务总局关于继续执行企业事业单位改制重组有关契税政策的公告》（财政部 税务总局公告2021年第17号）</a:t>
            </a:r>
            <a:endParaRPr lang="zh-CN" altLang="en-US" sz="2025" b="0"/>
          </a:p>
          <a:p>
            <a:endParaRPr lang="zh-CN" altLang="en-US" sz="2025"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r>
              <a:rPr lang="en-US" altLang="zh-CN" b="0"/>
              <a:t>         企业破产 </a:t>
            </a:r>
            <a:endParaRPr lang="en-US" altLang="zh-CN" b="0"/>
          </a:p>
          <a:p>
            <a:r>
              <a:rPr lang="en-US" altLang="zh-CN" sz="2025" b="0"/>
              <a:t>           1.</a:t>
            </a:r>
            <a:r>
              <a:rPr lang="zh-CN" altLang="en-US" sz="2025" b="0">
                <a:solidFill>
                  <a:srgbClr val="FF0000"/>
                </a:solidFill>
              </a:rPr>
              <a:t>债权人</a:t>
            </a:r>
            <a:r>
              <a:rPr lang="zh-CN" altLang="en-US" sz="2025" b="0"/>
              <a:t>(包括破产企业职工)承受破产企业</a:t>
            </a:r>
            <a:r>
              <a:rPr lang="zh-CN" altLang="en-US" sz="2025" b="0">
                <a:solidFill>
                  <a:srgbClr val="FF0000"/>
                </a:solidFill>
              </a:rPr>
              <a:t>抵偿债务</a:t>
            </a:r>
            <a:r>
              <a:rPr lang="zh-CN" altLang="en-US" sz="2025" b="0"/>
              <a:t>的土地、房屋权属，</a:t>
            </a:r>
            <a:r>
              <a:rPr lang="zh-CN" altLang="en-US" sz="2025" b="0">
                <a:solidFill>
                  <a:srgbClr val="FF0000"/>
                </a:solidFill>
              </a:rPr>
              <a:t>免征</a:t>
            </a:r>
            <a:r>
              <a:rPr lang="zh-CN" altLang="en-US" sz="2025" b="0"/>
              <a:t>契税;</a:t>
            </a:r>
            <a:endParaRPr lang="zh-CN" altLang="en-US" sz="2025" b="0"/>
          </a:p>
          <a:p>
            <a:r>
              <a:rPr lang="zh-CN" altLang="en-US" sz="2025" b="0"/>
              <a:t> </a:t>
            </a:r>
            <a:r>
              <a:rPr lang="en-US" altLang="zh-CN" sz="2025" b="0"/>
              <a:t>          2.</a:t>
            </a:r>
            <a:r>
              <a:rPr lang="zh-CN" altLang="en-US" sz="2025" b="0"/>
              <a:t>对</a:t>
            </a:r>
            <a:r>
              <a:rPr lang="zh-CN" altLang="en-US" sz="2025" b="0">
                <a:solidFill>
                  <a:srgbClr val="FF0000"/>
                </a:solidFill>
              </a:rPr>
              <a:t>非债权人</a:t>
            </a:r>
            <a:r>
              <a:rPr lang="zh-CN" altLang="en-US" sz="2025" b="0"/>
              <a:t>承受破产企业土地、房屋权属，凡按照《中华人民共和国劳动法》等国家有关法律法规政策妥善安置原企业全部职工规定，与</a:t>
            </a:r>
            <a:r>
              <a:rPr lang="zh-CN" altLang="en-US" sz="2025" b="0">
                <a:solidFill>
                  <a:srgbClr val="FF0000"/>
                </a:solidFill>
              </a:rPr>
              <a:t>原企业全部职工</a:t>
            </a:r>
            <a:r>
              <a:rPr lang="zh-CN" altLang="en-US" sz="2025" b="0"/>
              <a:t>签订服务年限</a:t>
            </a:r>
            <a:r>
              <a:rPr lang="zh-CN" altLang="en-US" sz="2025" b="0">
                <a:solidFill>
                  <a:srgbClr val="FF0000"/>
                </a:solidFill>
              </a:rPr>
              <a:t>不少于三年</a:t>
            </a:r>
            <a:r>
              <a:rPr lang="zh-CN" altLang="en-US" sz="2025" b="0"/>
              <a:t>的劳动用工合同的，对其承受所购企业土地、房屋权属，</a:t>
            </a:r>
            <a:r>
              <a:rPr lang="zh-CN" altLang="en-US" sz="2025" b="0">
                <a:solidFill>
                  <a:srgbClr val="FF0000"/>
                </a:solidFill>
              </a:rPr>
              <a:t>免征</a:t>
            </a:r>
            <a:r>
              <a:rPr lang="zh-CN" altLang="en-US" sz="2025" b="0"/>
              <a:t>契税;与原企业</a:t>
            </a:r>
            <a:r>
              <a:rPr lang="zh-CN" altLang="en-US" sz="2025" b="0">
                <a:solidFill>
                  <a:srgbClr val="FF0000"/>
                </a:solidFill>
              </a:rPr>
              <a:t>超过30%的职工</a:t>
            </a:r>
            <a:r>
              <a:rPr lang="zh-CN" altLang="en-US" sz="2025" b="0"/>
              <a:t>签订服务年限</a:t>
            </a:r>
            <a:r>
              <a:rPr lang="zh-CN" altLang="en-US" sz="2025" b="0">
                <a:solidFill>
                  <a:srgbClr val="FF0000"/>
                </a:solidFill>
              </a:rPr>
              <a:t>不少于三年</a:t>
            </a:r>
            <a:r>
              <a:rPr lang="zh-CN" altLang="en-US" sz="2025" b="0"/>
              <a:t>的劳动用工合同的，</a:t>
            </a:r>
            <a:r>
              <a:rPr lang="zh-CN" altLang="en-US" sz="2025" b="0">
                <a:solidFill>
                  <a:srgbClr val="FF0000"/>
                </a:solidFill>
              </a:rPr>
              <a:t>减半</a:t>
            </a:r>
            <a:r>
              <a:rPr lang="zh-CN" altLang="en-US" sz="2025" b="0"/>
              <a:t>征收契税。</a:t>
            </a:r>
            <a:endParaRPr lang="zh-CN" altLang="en-US" sz="2025" b="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sym typeface="+mn-ea"/>
            </a:endParaRPr>
          </a:p>
        </p:txBody>
      </p:sp>
      <p:sp>
        <p:nvSpPr>
          <p:cNvPr id="3" name="内容占位符 2"/>
          <p:cNvSpPr>
            <a:spLocks noGrp="1"/>
          </p:cNvSpPr>
          <p:nvPr>
            <p:ph idx="1"/>
          </p:nvPr>
        </p:nvSpPr>
        <p:spPr/>
        <p:txBody>
          <a:bodyPr/>
          <a:p>
            <a:pPr algn="just" latinLnBrk="0">
              <a:spcBef>
                <a:spcPts val="0"/>
              </a:spcBef>
            </a:pPr>
            <a:r>
              <a:rPr lang="en-US" altLang="zh-CN" sz="2025" b="0"/>
              <a:t>           3.</a:t>
            </a:r>
            <a:r>
              <a:rPr lang="zh-CN" altLang="en-US" sz="2025" b="0"/>
              <a:t>企业按照《中华人民共和国公司法》有关规定</a:t>
            </a:r>
            <a:r>
              <a:rPr lang="zh-CN" altLang="en-US" sz="2025" b="0">
                <a:solidFill>
                  <a:srgbClr val="FF0000"/>
                </a:solidFill>
              </a:rPr>
              <a:t>整体改制</a:t>
            </a:r>
            <a:r>
              <a:rPr lang="zh-CN" altLang="en-US" sz="2025" b="0"/>
              <a:t>，包括非公司制企业改制为有限责任公司或股份有限公司，有限责任公司变更为股份有限公司，股份有限公司变更为有限责任公司，</a:t>
            </a:r>
            <a:r>
              <a:rPr lang="zh-CN" altLang="en-US" sz="2025" b="0">
                <a:solidFill>
                  <a:srgbClr val="FF0000"/>
                </a:solidFill>
              </a:rPr>
              <a:t>原企业投资主体存续</a:t>
            </a:r>
            <a:r>
              <a:rPr lang="zh-CN" altLang="en-US" sz="2025" b="0"/>
              <a:t>并在改制(变更)后的公司中</a:t>
            </a:r>
            <a:r>
              <a:rPr lang="zh-CN" altLang="en-US" sz="2025" b="0">
                <a:solidFill>
                  <a:srgbClr val="FF0000"/>
                </a:solidFill>
              </a:rPr>
              <a:t>所持股权(股份)比例超过75%</a:t>
            </a:r>
            <a:r>
              <a:rPr lang="zh-CN" altLang="en-US" sz="2025" b="0"/>
              <a:t>，且改制(变更)后公司承继原企业权利、义务的，对改制(变更)后公司承受原企业土地、房屋权属，免征契税。</a:t>
            </a:r>
            <a:endParaRPr lang="zh-CN" altLang="en-US" sz="2025" b="0"/>
          </a:p>
          <a:p>
            <a:pPr algn="just" latinLnBrk="0">
              <a:spcBef>
                <a:spcPts val="0"/>
              </a:spcBef>
            </a:pPr>
            <a:endParaRPr lang="zh-CN" altLang="en-US" sz="2025" b="0"/>
          </a:p>
          <a:p>
            <a:pPr algn="just" latinLnBrk="0">
              <a:spcBef>
                <a:spcPts val="0"/>
              </a:spcBef>
            </a:pPr>
            <a:r>
              <a:rPr lang="en-US" altLang="zh-CN" sz="2025" b="0">
                <a:sym typeface="+mn-ea"/>
              </a:rPr>
              <a:t>            </a:t>
            </a:r>
            <a:r>
              <a:rPr lang="zh-CN" altLang="en-US" sz="2025" b="0">
                <a:sym typeface="+mn-ea"/>
              </a:rPr>
              <a:t>投资主体存续，是指原改制重组企业的</a:t>
            </a:r>
            <a:r>
              <a:rPr lang="zh-CN" altLang="en-US" sz="2025" b="0">
                <a:solidFill>
                  <a:srgbClr val="FF0000"/>
                </a:solidFill>
                <a:sym typeface="+mn-ea"/>
              </a:rPr>
              <a:t>出资人必须存在于改制重组后的企业</a:t>
            </a:r>
            <a:r>
              <a:rPr lang="zh-CN" altLang="en-US" sz="2025" b="0">
                <a:sym typeface="+mn-ea"/>
              </a:rPr>
              <a:t>，出资人的</a:t>
            </a:r>
            <a:r>
              <a:rPr lang="zh-CN" altLang="en-US" sz="2025" b="0">
                <a:solidFill>
                  <a:srgbClr val="FF0000"/>
                </a:solidFill>
                <a:sym typeface="+mn-ea"/>
              </a:rPr>
              <a:t>出资比例可以发生变动</a:t>
            </a:r>
            <a:r>
              <a:rPr lang="zh-CN" altLang="en-US" sz="2025" b="0">
                <a:sym typeface="+mn-ea"/>
              </a:rPr>
              <a:t>。</a:t>
            </a:r>
            <a:endParaRPr lang="zh-CN" altLang="en-US" sz="2025" b="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r>
              <a:rPr lang="en-US" altLang="zh-CN" sz="2025" b="0"/>
              <a:t>          4.</a:t>
            </a:r>
            <a:r>
              <a:rPr lang="zh-CN" altLang="en-US" sz="2025" b="0"/>
              <a:t>两个或两个以上的公司，依照法律规定、合同约定，合并为一个公司，且</a:t>
            </a:r>
            <a:r>
              <a:rPr lang="zh-CN" altLang="en-US" sz="2025" b="0">
                <a:solidFill>
                  <a:srgbClr val="FF0000"/>
                </a:solidFill>
              </a:rPr>
              <a:t>原投资主体存续</a:t>
            </a:r>
            <a:r>
              <a:rPr lang="zh-CN" altLang="en-US" sz="2025" b="0"/>
              <a:t>的，对合并后公司承受原合并各方土地、房屋权属，免征契税。</a:t>
            </a:r>
            <a:endParaRPr lang="zh-CN" altLang="en-US" sz="2025" b="0"/>
          </a:p>
          <a:p>
            <a:endParaRPr lang="zh-CN" altLang="en-US" sz="2025" b="0"/>
          </a:p>
          <a:p>
            <a:r>
              <a:rPr lang="en-US" altLang="zh-CN" sz="2025" b="0"/>
              <a:t>           5.</a:t>
            </a:r>
            <a:r>
              <a:rPr lang="zh-CN" altLang="en-US" sz="2025" b="0"/>
              <a:t>公司依照法律规定、合同约定分立为两个或两个以上与</a:t>
            </a:r>
            <a:r>
              <a:rPr lang="zh-CN" altLang="en-US" sz="2025" b="0">
                <a:solidFill>
                  <a:srgbClr val="FF0000"/>
                </a:solidFill>
              </a:rPr>
              <a:t>原公司投资主体相同</a:t>
            </a:r>
            <a:r>
              <a:rPr lang="zh-CN" altLang="en-US" sz="2025" b="0"/>
              <a:t>的公司，对分立后公司承受原公司土地、房屋权属，免征契税。</a:t>
            </a:r>
            <a:endParaRPr lang="zh-CN" altLang="en-US" sz="2025" b="0"/>
          </a:p>
          <a:p>
            <a:r>
              <a:rPr lang="en-US" altLang="zh-CN" sz="2025" b="0"/>
              <a:t>            </a:t>
            </a:r>
            <a:r>
              <a:rPr lang="zh-CN" altLang="en-US" sz="2025" b="0"/>
              <a:t>投资主体相同，是指公司</a:t>
            </a:r>
            <a:r>
              <a:rPr lang="zh-CN" altLang="en-US" sz="2025" b="0">
                <a:solidFill>
                  <a:srgbClr val="FF0000"/>
                </a:solidFill>
              </a:rPr>
              <a:t>分立前后出资人不发生变动</a:t>
            </a:r>
            <a:r>
              <a:rPr lang="zh-CN" altLang="en-US" sz="2025" b="0"/>
              <a:t>，出资人的</a:t>
            </a:r>
            <a:r>
              <a:rPr lang="zh-CN" altLang="en-US" sz="2025" b="0">
                <a:solidFill>
                  <a:srgbClr val="FF0000"/>
                </a:solidFill>
              </a:rPr>
              <a:t>出资比例可以发生变动</a:t>
            </a:r>
            <a:r>
              <a:rPr lang="zh-CN" altLang="en-US" sz="2025" b="0"/>
              <a:t>。</a:t>
            </a:r>
            <a:endParaRPr lang="zh-CN" altLang="en-US" sz="2025" b="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sz="2025" b="0">
                <a:solidFill>
                  <a:srgbClr val="FF0000"/>
                </a:solidFill>
              </a:rPr>
              <a:t>            </a:t>
            </a:r>
            <a:r>
              <a:rPr lang="zh-CN" altLang="en-US" sz="2025" b="0">
                <a:solidFill>
                  <a:srgbClr val="FF0000"/>
                </a:solidFill>
              </a:rPr>
              <a:t>印花税</a:t>
            </a:r>
            <a:endParaRPr lang="zh-CN" altLang="en-US" sz="2025" b="0">
              <a:solidFill>
                <a:srgbClr val="FF0000"/>
              </a:solidFill>
            </a:endParaRPr>
          </a:p>
          <a:p>
            <a:pPr algn="just" latinLnBrk="0">
              <a:spcBef>
                <a:spcPts val="0"/>
              </a:spcBef>
            </a:pPr>
            <a:r>
              <a:rPr lang="en-US" altLang="zh-CN" sz="2025" b="0"/>
              <a:t>         </a:t>
            </a:r>
            <a:r>
              <a:rPr lang="zh-CN" altLang="en-US" sz="2025" b="0"/>
              <a:t>破产企业因继续营业或者处置破产财产，应当对境内书立应税凭证和境外书立在境内使用的应税凭证，按照规定缴纳印花税。</a:t>
            </a:r>
            <a:endParaRPr lang="zh-CN" altLang="en-US" sz="2025" b="0"/>
          </a:p>
          <a:p>
            <a:pPr algn="just" latinLnBrk="0">
              <a:spcBef>
                <a:spcPts val="0"/>
              </a:spcBef>
            </a:pPr>
            <a:r>
              <a:rPr lang="en-US" altLang="zh-CN" sz="2025" b="0"/>
              <a:t> </a:t>
            </a:r>
            <a:endParaRPr lang="en-US" altLang="zh-CN" sz="2025" b="0"/>
          </a:p>
          <a:p>
            <a:pPr algn="just" latinLnBrk="0">
              <a:spcBef>
                <a:spcPts val="0"/>
              </a:spcBef>
            </a:pPr>
            <a:r>
              <a:rPr lang="en-US" altLang="zh-CN" sz="2025" b="0"/>
              <a:t>           </a:t>
            </a:r>
            <a:r>
              <a:rPr lang="zh-CN" altLang="en-US" sz="2025" b="0"/>
              <a:t>破产重整、和解程序中的优惠</a:t>
            </a:r>
            <a:endParaRPr lang="zh-CN" altLang="en-US" sz="2025" b="0"/>
          </a:p>
          <a:p>
            <a:pPr algn="just" latinLnBrk="0">
              <a:spcBef>
                <a:spcPts val="0"/>
              </a:spcBef>
            </a:pPr>
            <a:r>
              <a:rPr lang="en-US" altLang="zh-CN" sz="2025" b="0">
                <a:sym typeface="+mn-ea"/>
              </a:rPr>
              <a:t>         </a:t>
            </a:r>
            <a:r>
              <a:rPr lang="zh-CN" altLang="en-US" sz="2025" b="0">
                <a:sym typeface="+mn-ea"/>
              </a:rPr>
              <a:t>《财政部国家税务总局关于企业改制过程中有关印花税政策的通知》（财税〔2003〕183号）</a:t>
            </a:r>
            <a:endParaRPr lang="zh-CN" altLang="en-US" sz="2025" b="0"/>
          </a:p>
          <a:p>
            <a:pPr algn="just" latinLnBrk="0">
              <a:spcBef>
                <a:spcPts val="0"/>
              </a:spcBef>
            </a:pPr>
            <a:r>
              <a:rPr lang="en-US" altLang="zh-CN" sz="2025" b="0">
                <a:sym typeface="+mn-ea"/>
              </a:rPr>
              <a:t>          </a:t>
            </a:r>
            <a:r>
              <a:rPr lang="zh-CN" altLang="en-US" sz="2025" b="0">
                <a:sym typeface="+mn-ea"/>
              </a:rPr>
              <a:t>《关于印花税法实施后有关优惠政策衔接问题的公告》（财政部 税务总局公告2022年第23号 ）</a:t>
            </a:r>
            <a:endParaRPr lang="zh-CN" altLang="en-US" sz="2025" b="0"/>
          </a:p>
          <a:p>
            <a:pPr algn="just" latinLnBrk="0">
              <a:spcBef>
                <a:spcPts val="0"/>
              </a:spcBef>
            </a:pPr>
            <a:endParaRPr lang="zh-CN" altLang="en-US" sz="2025" b="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b="0">
                <a:sym typeface="+mn-ea"/>
              </a:rPr>
              <a:t> </a:t>
            </a:r>
            <a:r>
              <a:rPr lang="en-US" altLang="zh-CN" sz="2400" b="0">
                <a:sym typeface="+mn-ea"/>
              </a:rPr>
              <a:t>  </a:t>
            </a:r>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b="0">
                <a:sym typeface="+mn-ea"/>
              </a:rPr>
              <a:t> </a:t>
            </a:r>
            <a:r>
              <a:rPr lang="zh-CN" altLang="en-US" sz="2025" b="0">
                <a:sym typeface="+mn-ea"/>
              </a:rPr>
              <a:t> </a:t>
            </a:r>
            <a:r>
              <a:rPr lang="en-US" altLang="zh-CN" sz="2025" b="0">
                <a:sym typeface="+mn-ea"/>
              </a:rPr>
              <a:t>  1.国有企业依《公司法》整体改造成国有独资有限责任公司</a:t>
            </a:r>
            <a:endParaRPr lang="en-US" altLang="zh-CN" sz="2025" b="0">
              <a:sym typeface="+mn-ea"/>
            </a:endParaRPr>
          </a:p>
          <a:p>
            <a:pPr algn="just" latinLnBrk="0">
              <a:spcBef>
                <a:spcPts val="0"/>
              </a:spcBef>
            </a:pPr>
            <a:r>
              <a:rPr lang="en-US" altLang="zh-CN" sz="2025" b="0">
                <a:sym typeface="+mn-ea"/>
              </a:rPr>
              <a:t>    2.</a:t>
            </a:r>
            <a:r>
              <a:rPr lang="zh-CN" altLang="en-US" sz="2025" b="0">
                <a:sym typeface="+mn-ea"/>
              </a:rPr>
              <a:t>非公司制企业改制为有限责任公司或股份有限公司，通过增资扩股或者转让部分产权，实现他人对企业的参股，将企业改造成有限责任公司或股份有限公司;</a:t>
            </a:r>
            <a:endParaRPr lang="zh-CN" altLang="en-US" sz="2025" b="0">
              <a:sym typeface="+mn-ea"/>
            </a:endParaRPr>
          </a:p>
          <a:p>
            <a:pPr algn="just" latinLnBrk="0">
              <a:spcBef>
                <a:spcPts val="0"/>
              </a:spcBef>
            </a:pPr>
            <a:r>
              <a:rPr lang="zh-CN" altLang="en-US" sz="2025" b="0">
                <a:sym typeface="+mn-ea"/>
              </a:rPr>
              <a:t> </a:t>
            </a:r>
            <a:r>
              <a:rPr lang="en-US" altLang="zh-CN" sz="2025" b="0">
                <a:sym typeface="+mn-ea"/>
              </a:rPr>
              <a:t>  3.</a:t>
            </a:r>
            <a:r>
              <a:rPr lang="zh-CN" altLang="en-US" sz="2025" b="0">
                <a:sym typeface="+mn-ea"/>
              </a:rPr>
              <a:t>企业以其部分财产和相应债务与他人组建新公司;</a:t>
            </a:r>
            <a:endParaRPr lang="zh-CN" altLang="en-US" sz="2025" b="0">
              <a:sym typeface="+mn-ea"/>
            </a:endParaRPr>
          </a:p>
          <a:p>
            <a:pPr algn="just" latinLnBrk="0">
              <a:spcBef>
                <a:spcPts val="0"/>
              </a:spcBef>
            </a:pPr>
            <a:r>
              <a:rPr lang="zh-CN" altLang="en-US" sz="2025" b="0">
                <a:sym typeface="+mn-ea"/>
              </a:rPr>
              <a:t> </a:t>
            </a:r>
            <a:r>
              <a:rPr lang="en-US" altLang="zh-CN" sz="2025" b="0">
                <a:sym typeface="+mn-ea"/>
              </a:rPr>
              <a:t>  4.</a:t>
            </a:r>
            <a:r>
              <a:rPr lang="zh-CN" altLang="en-US" sz="2025" b="0">
                <a:sym typeface="+mn-ea"/>
              </a:rPr>
              <a:t>企业将债务留在原企业，而以其优质财产与他人组建的新公司</a:t>
            </a:r>
            <a:endParaRPr lang="zh-CN" altLang="en-US" sz="2025" b="0">
              <a:sym typeface="+mn-ea"/>
            </a:endParaRPr>
          </a:p>
          <a:p>
            <a:pPr algn="just" latinLnBrk="0">
              <a:spcBef>
                <a:spcPts val="0"/>
              </a:spcBef>
            </a:pPr>
            <a:r>
              <a:rPr lang="zh-CN" altLang="en-US" sz="2025" b="0">
                <a:sym typeface="+mn-ea"/>
              </a:rPr>
              <a:t> </a:t>
            </a:r>
            <a:r>
              <a:rPr lang="en-US" altLang="zh-CN" sz="2025" b="0">
                <a:sym typeface="+mn-ea"/>
              </a:rPr>
              <a:t>  5.</a:t>
            </a:r>
            <a:r>
              <a:rPr lang="zh-CN" altLang="en-US" sz="2025" b="0">
                <a:sym typeface="+mn-ea"/>
              </a:rPr>
              <a:t>合并。包括吸收合并和新设合并。</a:t>
            </a:r>
            <a:endParaRPr lang="zh-CN" altLang="en-US" sz="2025" b="0">
              <a:sym typeface="+mn-ea"/>
            </a:endParaRPr>
          </a:p>
          <a:p>
            <a:pPr algn="just" latinLnBrk="0">
              <a:spcBef>
                <a:spcPts val="0"/>
              </a:spcBef>
            </a:pPr>
            <a:r>
              <a:rPr lang="zh-CN" altLang="en-US" sz="2025" b="0">
                <a:sym typeface="+mn-ea"/>
              </a:rPr>
              <a:t> </a:t>
            </a:r>
            <a:r>
              <a:rPr lang="en-US" altLang="zh-CN" sz="2025" b="0">
                <a:sym typeface="+mn-ea"/>
              </a:rPr>
              <a:t>  6.</a:t>
            </a:r>
            <a:r>
              <a:rPr lang="zh-CN" altLang="en-US" sz="2025" b="0">
                <a:sym typeface="+mn-ea"/>
              </a:rPr>
              <a:t>分立。包括存续分立和新设分立。</a:t>
            </a:r>
            <a:endParaRPr lang="zh-CN" altLang="en-US" sz="2025" b="0"/>
          </a:p>
          <a:p>
            <a:endParaRPr lang="zh-CN" altLang="en-US" sz="2025"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700" b="0">
                <a:sym typeface="+mn-ea"/>
              </a:rPr>
              <a:t>一、税务债权申报有哪些规定？</a:t>
            </a:r>
            <a:endParaRPr lang="zh-CN" altLang="en-US" sz="2700" b="0">
              <a:sym typeface="+mn-ea"/>
            </a:endParaRPr>
          </a:p>
        </p:txBody>
      </p:sp>
      <p:sp>
        <p:nvSpPr>
          <p:cNvPr id="3" name="内容占位符 2"/>
          <p:cNvSpPr>
            <a:spLocks noGrp="1"/>
          </p:cNvSpPr>
          <p:nvPr>
            <p:ph idx="1"/>
          </p:nvPr>
        </p:nvSpPr>
        <p:spPr/>
        <p:txBody>
          <a:bodyPr/>
          <a:p>
            <a:pPr algn="just" latinLnBrk="0">
              <a:spcBef>
                <a:spcPts val="0"/>
              </a:spcBef>
            </a:pPr>
            <a:r>
              <a:rPr lang="en-US" altLang="zh-CN"/>
              <a:t>    </a:t>
            </a:r>
            <a:r>
              <a:rPr lang="en-US" altLang="zh-CN" sz="2000">
                <a:solidFill>
                  <a:srgbClr val="FF0000"/>
                </a:solidFill>
              </a:rPr>
              <a:t>       </a:t>
            </a:r>
            <a:r>
              <a:rPr lang="zh-CN" altLang="en-US" sz="2000">
                <a:solidFill>
                  <a:srgbClr val="FF0000"/>
                </a:solidFill>
              </a:rPr>
              <a:t>问题</a:t>
            </a:r>
            <a:r>
              <a:rPr lang="en-US" altLang="zh-CN" sz="2000">
                <a:solidFill>
                  <a:srgbClr val="FF0000"/>
                </a:solidFill>
              </a:rPr>
              <a:t>1</a:t>
            </a:r>
            <a:r>
              <a:rPr lang="zh-CN" altLang="en-US" sz="2000">
                <a:solidFill>
                  <a:srgbClr val="FF0000"/>
                </a:solidFill>
              </a:rPr>
              <a:t>：</a:t>
            </a:r>
            <a:r>
              <a:rPr lang="zh-CN" altLang="en-US" sz="2025" b="0"/>
              <a:t>申报的税款</a:t>
            </a:r>
            <a:r>
              <a:rPr lang="zh-CN" altLang="en-US" sz="2025" b="0">
                <a:solidFill>
                  <a:srgbClr val="FF0000"/>
                </a:solidFill>
              </a:rPr>
              <a:t>是否包括滞纳金、税收罚款以及教育附加、文化事业性收费、社保费用等</a:t>
            </a:r>
            <a:r>
              <a:rPr lang="zh-CN" altLang="en-US" sz="2025" b="0"/>
              <a:t>？对破产受理之前产生的滞纳金是认定为普通债权还是劣后债权？</a:t>
            </a:r>
            <a:endParaRPr lang="zh-CN" altLang="en-US" sz="2025" b="0"/>
          </a:p>
          <a:p>
            <a:pPr algn="just" latinLnBrk="0">
              <a:spcBef>
                <a:spcPts val="0"/>
              </a:spcBef>
            </a:pPr>
            <a:endParaRPr lang="zh-CN" altLang="en-US" sz="2025" b="0"/>
          </a:p>
          <a:p>
            <a:pPr algn="just" latinLnBrk="0">
              <a:spcBef>
                <a:spcPts val="0"/>
              </a:spcBef>
            </a:pPr>
            <a:r>
              <a:rPr lang="en-US" altLang="zh-CN" sz="2025" b="0"/>
              <a:t>        </a:t>
            </a:r>
            <a:r>
              <a:rPr lang="en-US" altLang="zh-CN" sz="2025">
                <a:solidFill>
                  <a:srgbClr val="FF0000"/>
                </a:solidFill>
                <a:sym typeface="+mn-ea"/>
              </a:rPr>
              <a:t>    </a:t>
            </a:r>
            <a:r>
              <a:rPr lang="zh-CN" altLang="en-US" sz="2025">
                <a:solidFill>
                  <a:srgbClr val="FF0000"/>
                </a:solidFill>
                <a:sym typeface="+mn-ea"/>
              </a:rPr>
              <a:t>问题</a:t>
            </a:r>
            <a:r>
              <a:rPr lang="en-US" altLang="zh-CN" sz="2025">
                <a:solidFill>
                  <a:srgbClr val="FF0000"/>
                </a:solidFill>
                <a:sym typeface="+mn-ea"/>
              </a:rPr>
              <a:t>2</a:t>
            </a:r>
            <a:r>
              <a:rPr lang="zh-CN" altLang="en-US" sz="2025">
                <a:solidFill>
                  <a:srgbClr val="FF0000"/>
                </a:solidFill>
                <a:sym typeface="+mn-ea"/>
              </a:rPr>
              <a:t>：</a:t>
            </a:r>
            <a:r>
              <a:rPr lang="zh-CN" altLang="en-US" sz="2025" b="0"/>
              <a:t>对破产受理之前的税款债权，根据破产法的规定，应由税务部门接到管理人通知后主动申报，但税务部门认为，管理人应当先在纳税系统中对破产企业的欠税进行补充申报后，税务机关根据管理人的申报情况进行核查后再向管理人申报，因管理人所接管的资料不全，无法确认申报金额，</a:t>
            </a:r>
            <a:r>
              <a:rPr lang="zh-CN" altLang="en-US" sz="2025" b="0">
                <a:solidFill>
                  <a:srgbClr val="FF0000"/>
                </a:solidFill>
              </a:rPr>
              <a:t>能否由税务机关收到通知后自己进行核查应缴税款后直接申报？</a:t>
            </a:r>
            <a:endParaRPr lang="zh-CN" altLang="en-US" sz="2025" b="0">
              <a:solidFill>
                <a:srgbClr val="FF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Rectangle 2"/>
          <p:cNvSpPr>
            <a:spLocks noGrp="1"/>
          </p:cNvSpPr>
          <p:nvPr>
            <p:ph type="title"/>
          </p:nvPr>
        </p:nvSpPr>
        <p:spPr/>
        <p:txBody>
          <a:bodyPr vert="horz" wrap="square" lIns="77151" tIns="38575" rIns="77151" bIns="38575" anchor="b" anchorCtr="0"/>
          <a:p>
            <a:pPr eaLnBrk="1" hangingPunct="1"/>
            <a:r>
              <a:rPr lang="zh-CN" altLang="en-US" sz="2400" b="0">
                <a:sym typeface="+mn-ea"/>
              </a:rPr>
              <a:t>三、在破产过程中，企业履行的纳税义务和享受的税收优惠有哪些？</a:t>
            </a:r>
            <a:endParaRPr lang="en-US" altLang="zh-CN" sz="2400" dirty="0"/>
          </a:p>
        </p:txBody>
      </p:sp>
      <p:sp>
        <p:nvSpPr>
          <p:cNvPr id="371715" name="Rectangle 3"/>
          <p:cNvSpPr>
            <a:spLocks noGrp="1"/>
          </p:cNvSpPr>
          <p:nvPr>
            <p:ph idx="1"/>
          </p:nvPr>
        </p:nvSpPr>
        <p:spPr>
          <a:xfrm>
            <a:off x="987676" y="1417889"/>
            <a:ext cx="7017395" cy="3645991"/>
          </a:xfrm>
        </p:spPr>
        <p:txBody>
          <a:bodyPr vert="horz" wrap="square" lIns="77151" tIns="38575" rIns="77151" bIns="38575" anchor="t" anchorCtr="0"/>
          <a:p>
            <a:pPr marL="0" indent="0" algn="just" latinLnBrk="0">
              <a:spcBef>
                <a:spcPts val="0"/>
              </a:spcBef>
              <a:buNone/>
            </a:pPr>
            <a:r>
              <a:rPr lang="en-US" altLang="zh-CN" sz="2025" b="0">
                <a:sym typeface="+mn-ea"/>
              </a:rPr>
              <a:t>      1.</a:t>
            </a:r>
            <a:r>
              <a:rPr lang="zh-CN" altLang="en-US" sz="2025" b="0">
                <a:sym typeface="+mn-ea"/>
              </a:rPr>
              <a:t>实行公司制改造的企业在改制过程中成立的新企业(重新办理法人登记的)，其新启用的资金账簿记载的资金或因企业建立资本纽带关系而增加的资金，凡原已贴花的部分可不再贴花，未贴花的部分和以后新增加的资金按规定贴花。</a:t>
            </a:r>
            <a:endParaRPr lang="zh-CN" altLang="en-US" sz="2025" b="0">
              <a:sym typeface="+mn-ea"/>
            </a:endParaRPr>
          </a:p>
          <a:p>
            <a:pPr marL="0" indent="0" algn="just" latinLnBrk="0">
              <a:spcBef>
                <a:spcPts val="0"/>
              </a:spcBef>
              <a:buNone/>
            </a:pPr>
            <a:endParaRPr lang="zh-CN" altLang="en-US" sz="2025" b="0">
              <a:sym typeface="+mn-ea"/>
            </a:endParaRPr>
          </a:p>
          <a:p>
            <a:pPr marL="0" indent="0" algn="just" latinLnBrk="0">
              <a:spcBef>
                <a:spcPts val="0"/>
              </a:spcBef>
              <a:buNone/>
            </a:pPr>
            <a:r>
              <a:rPr lang="en-US" altLang="zh-CN" sz="2025" b="0">
                <a:sym typeface="+mn-ea"/>
              </a:rPr>
              <a:t>     2.</a:t>
            </a:r>
            <a:r>
              <a:rPr lang="zh-CN" altLang="en-US" sz="2025" b="0">
                <a:sym typeface="+mn-ea"/>
              </a:rPr>
              <a:t>企业改制前签订但尚未履行完的各类应税合同，改制后需要变更执行主体的，对仅改变执行主体、其余条款未作变动且改制前已贴花的，不再贴花。</a:t>
            </a:r>
            <a:endParaRPr lang="zh-CN" altLang="en-US" sz="2025" b="0">
              <a:sym typeface="+mn-ea"/>
            </a:endParaRPr>
          </a:p>
          <a:p>
            <a:pPr marL="0" indent="0" algn="just" latinLnBrk="0">
              <a:spcBef>
                <a:spcPts val="0"/>
              </a:spcBef>
              <a:buNone/>
            </a:pPr>
            <a:endParaRPr lang="zh-CN" altLang="en-US" sz="2025" b="0">
              <a:sym typeface="+mn-ea"/>
            </a:endParaRPr>
          </a:p>
          <a:p>
            <a:pPr marL="0" indent="0" algn="just" latinLnBrk="0">
              <a:spcBef>
                <a:spcPts val="0"/>
              </a:spcBef>
              <a:buNone/>
            </a:pPr>
            <a:r>
              <a:rPr lang="en-US" altLang="zh-CN" sz="2025" b="0">
                <a:sym typeface="+mn-ea"/>
              </a:rPr>
              <a:t>    3.</a:t>
            </a:r>
            <a:r>
              <a:rPr lang="zh-CN" altLang="en-US" sz="2025" b="0">
                <a:sym typeface="+mn-ea"/>
              </a:rPr>
              <a:t>企业因改制签订的产权转移书据免予贴花。</a:t>
            </a:r>
            <a:endParaRPr lang="zh-CN" altLang="en-US" sz="2025" b="0"/>
          </a:p>
          <a:p>
            <a:pPr marL="0" indent="0" algn="just" latinLnBrk="0">
              <a:spcBef>
                <a:spcPts val="0"/>
              </a:spcBef>
              <a:buNone/>
            </a:pPr>
            <a:endParaRPr lang="zh-CN" altLang="en-US" sz="2025" b="0" dirty="0">
              <a:solidFill>
                <a:schemeClr val="tx1"/>
              </a:solidFill>
            </a:endParaRPr>
          </a:p>
        </p:txBody>
      </p:sp>
    </p:spTree>
  </p:cSld>
  <p:clrMapOvr>
    <a:masterClrMapping/>
  </p:clrMapOvr>
  <p:timing>
    <p:tnLst>
      <p:par>
        <p:cTn id="1" dur="indefinite" restart="never" nodeType="tmRoot"/>
      </p:par>
    </p:tnLst>
    <p:bldLst>
      <p:bldP spid="37171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r>
              <a:rPr lang="en-US" altLang="zh-CN"/>
              <a:t>         </a:t>
            </a:r>
            <a:r>
              <a:rPr lang="zh-CN" altLang="en-US" sz="2025" b="0">
                <a:solidFill>
                  <a:srgbClr val="FF0000"/>
                </a:solidFill>
              </a:rPr>
              <a:t>企业所得税</a:t>
            </a:r>
            <a:endParaRPr lang="zh-CN" altLang="en-US" sz="2025" b="0">
              <a:solidFill>
                <a:srgbClr val="FF0000"/>
              </a:solidFill>
            </a:endParaRPr>
          </a:p>
          <a:p>
            <a:r>
              <a:rPr lang="en-US" altLang="zh-CN" sz="2025" b="0">
                <a:sym typeface="+mn-ea"/>
              </a:rPr>
              <a:t>        </a:t>
            </a:r>
            <a:r>
              <a:rPr lang="en-US" altLang="zh-CN" sz="2025">
                <a:solidFill>
                  <a:srgbClr val="FF0000"/>
                </a:solidFill>
                <a:sym typeface="+mn-ea"/>
              </a:rPr>
              <a:t> </a:t>
            </a:r>
            <a:r>
              <a:rPr lang="zh-CN" altLang="en-US" sz="2025">
                <a:solidFill>
                  <a:srgbClr val="FF0000"/>
                </a:solidFill>
                <a:sym typeface="+mn-ea"/>
              </a:rPr>
              <a:t>问题</a:t>
            </a:r>
            <a:r>
              <a:rPr lang="en-US" altLang="zh-CN" sz="2025">
                <a:solidFill>
                  <a:srgbClr val="FF0000"/>
                </a:solidFill>
                <a:sym typeface="+mn-ea"/>
              </a:rPr>
              <a:t>11</a:t>
            </a:r>
            <a:r>
              <a:rPr lang="zh-CN" altLang="en-US" sz="2025">
                <a:solidFill>
                  <a:srgbClr val="FF0000"/>
                </a:solidFill>
                <a:sym typeface="+mn-ea"/>
              </a:rPr>
              <a:t>：</a:t>
            </a:r>
            <a:r>
              <a:rPr lang="zh-CN" altLang="en-US" sz="2025" b="0">
                <a:sym typeface="+mn-ea"/>
              </a:rPr>
              <a:t>关于企业所得税。企业进入破产，能否免征所得税？</a:t>
            </a:r>
            <a:endParaRPr lang="zh-CN" altLang="en-US" sz="2025" b="0"/>
          </a:p>
          <a:p>
            <a:r>
              <a:rPr lang="zh-CN" altLang="en-US" sz="2025" b="0"/>
              <a:t> </a:t>
            </a:r>
            <a:r>
              <a:rPr lang="en-US" altLang="zh-CN" sz="2025" b="0"/>
              <a:t>          </a:t>
            </a:r>
            <a:r>
              <a:rPr lang="zh-CN" altLang="en-US" sz="2025" b="0"/>
              <a:t>在法院裁定受理破产申请后，企业终止经营活动的，应当进行企业所得税清算，以企业的</a:t>
            </a:r>
            <a:r>
              <a:rPr lang="zh-CN" altLang="en-US" sz="2025" b="0">
                <a:solidFill>
                  <a:srgbClr val="FF0000"/>
                </a:solidFill>
              </a:rPr>
              <a:t>全部资产可变现价值</a:t>
            </a:r>
            <a:r>
              <a:rPr lang="zh-CN" altLang="en-US" sz="2025" b="0"/>
              <a:t>或者交易价格，减除资产的计税基础、清算费用、相关税费，加上</a:t>
            </a:r>
            <a:r>
              <a:rPr lang="zh-CN" altLang="en-US" sz="2025" b="0"/>
              <a:t>债务清偿损益等以后的余额，为清算所得，以</a:t>
            </a:r>
            <a:r>
              <a:rPr lang="zh-CN" altLang="en-US" sz="2025" b="0">
                <a:solidFill>
                  <a:srgbClr val="FF0000"/>
                </a:solidFill>
              </a:rPr>
              <a:t>整个清算期间</a:t>
            </a:r>
            <a:r>
              <a:rPr lang="zh-CN" altLang="en-US" sz="2025" b="0"/>
              <a:t>作为一个独立的纳税年度，计算清算所得并进行清算所得税申报。</a:t>
            </a:r>
            <a:endParaRPr lang="zh-CN" altLang="en-US" sz="2025" b="0"/>
          </a:p>
          <a:p>
            <a:r>
              <a:rPr lang="zh-CN" altLang="en-US" sz="2025" b="0"/>
              <a:t> </a:t>
            </a:r>
            <a:r>
              <a:rPr lang="en-US" altLang="zh-CN" sz="2025" b="0"/>
              <a:t>          </a:t>
            </a:r>
            <a:r>
              <a:rPr lang="zh-CN" altLang="en-US" sz="2025" b="0"/>
              <a:t>自清算结束之日起</a:t>
            </a:r>
            <a:r>
              <a:rPr lang="en-US" altLang="zh-CN" sz="2025" b="0"/>
              <a:t>15</a:t>
            </a:r>
            <a:r>
              <a:rPr lang="zh-CN" altLang="en-US" sz="2025" b="0"/>
              <a:t>日内完成清算申报，按照规定报主管税务机关备案。</a:t>
            </a:r>
            <a:endParaRPr lang="zh-CN" altLang="en-US" sz="2025" b="0"/>
          </a:p>
          <a:p>
            <a:r>
              <a:rPr lang="en-US" altLang="zh-CN" sz="2025" b="0"/>
              <a:t>        </a:t>
            </a:r>
            <a:endParaRPr lang="zh-CN" altLang="en-US" sz="2025" b="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dirty="0">
                <a:solidFill>
                  <a:schemeClr val="tx1"/>
                </a:solidFill>
                <a:sym typeface="+mn-ea"/>
              </a:rPr>
              <a:t>         </a:t>
            </a:r>
            <a:r>
              <a:rPr lang="zh-CN" altLang="en-US" sz="2000" b="0" dirty="0">
                <a:solidFill>
                  <a:srgbClr val="FF0000"/>
                </a:solidFill>
                <a:sym typeface="+mn-ea"/>
              </a:rPr>
              <a:t>企业所得税优惠</a:t>
            </a:r>
            <a:r>
              <a:rPr lang="en-US" altLang="zh-CN" sz="2000" b="0" dirty="0">
                <a:solidFill>
                  <a:srgbClr val="FF0000"/>
                </a:solidFill>
                <a:sym typeface="+mn-ea"/>
              </a:rPr>
              <a:t> </a:t>
            </a:r>
            <a:endParaRPr lang="en-US" altLang="zh-CN" sz="2000" b="0" dirty="0">
              <a:solidFill>
                <a:srgbClr val="FF0000"/>
              </a:solidFill>
              <a:sym typeface="+mn-ea"/>
            </a:endParaRPr>
          </a:p>
          <a:p>
            <a:pPr algn="just" latinLnBrk="0">
              <a:spcBef>
                <a:spcPts val="0"/>
              </a:spcBef>
            </a:pPr>
            <a:r>
              <a:rPr lang="en-US" altLang="zh-CN" dirty="0">
                <a:solidFill>
                  <a:schemeClr val="tx1"/>
                </a:solidFill>
                <a:sym typeface="+mn-ea"/>
              </a:rPr>
              <a:t>          </a:t>
            </a:r>
            <a:r>
              <a:rPr lang="zh-CN" altLang="en-US" sz="2025" b="0">
                <a:sym typeface="+mn-ea"/>
              </a:rPr>
              <a:t>破产企业重整、和解过程中发生的债务重组所得，符合规定条件的，可以适用特殊性税务处理。（湘高法发〔2021〕7号）</a:t>
            </a:r>
            <a:endParaRPr lang="zh-CN" altLang="en-US" sz="2025" b="0"/>
          </a:p>
          <a:p>
            <a:pPr algn="just" latinLnBrk="0">
              <a:spcBef>
                <a:spcPts val="0"/>
              </a:spcBef>
            </a:pPr>
            <a:r>
              <a:rPr lang="en-US" altLang="zh-CN" sz="2025" b="0"/>
              <a:t>          </a:t>
            </a:r>
            <a:r>
              <a:rPr lang="zh-CN" altLang="en-US" sz="2025" b="0"/>
              <a:t>《财政部 国家税务总局关于企业重组业务企业所得税处理若干问题的通知》（财税〔2009〕59号）</a:t>
            </a:r>
            <a:endParaRPr lang="zh-CN" altLang="en-US" sz="2025" b="0"/>
          </a:p>
          <a:p>
            <a:pPr algn="just" latinLnBrk="0">
              <a:spcBef>
                <a:spcPts val="0"/>
              </a:spcBef>
            </a:pPr>
            <a:r>
              <a:rPr lang="zh-CN" altLang="en-US" sz="2025" b="0"/>
              <a:t> </a:t>
            </a:r>
            <a:r>
              <a:rPr lang="en-US" altLang="zh-CN" sz="2025" b="0"/>
              <a:t>        </a:t>
            </a:r>
            <a:r>
              <a:rPr lang="zh-CN" altLang="en-US" sz="2025" b="0"/>
              <a:t>《国家税务总局关于发布&lt;企业重组业务企业所得税管理办法&gt;的公告》（国家税务总局公告2010年第4号）</a:t>
            </a:r>
            <a:endParaRPr lang="zh-CN" altLang="en-US" sz="2025" b="0"/>
          </a:p>
          <a:p>
            <a:pPr algn="just" latinLnBrk="0">
              <a:spcBef>
                <a:spcPts val="0"/>
              </a:spcBef>
            </a:pPr>
            <a:r>
              <a:rPr lang="zh-CN" altLang="en-US" sz="2025" b="0"/>
              <a:t> </a:t>
            </a:r>
            <a:r>
              <a:rPr lang="en-US" altLang="zh-CN" sz="2025" b="0"/>
              <a:t>        </a:t>
            </a:r>
            <a:r>
              <a:rPr lang="zh-CN" altLang="en-US" sz="2025" b="0"/>
              <a:t>《国家税务总局关于企业重组业务企业所得税征收管理若干问题的公告》（国家税务总局公告2015年第48号）</a:t>
            </a:r>
            <a:endParaRPr lang="zh-CN" altLang="en-US" sz="2025" b="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sym typeface="+mn-ea"/>
            </a:endParaRPr>
          </a:p>
        </p:txBody>
      </p:sp>
      <p:sp>
        <p:nvSpPr>
          <p:cNvPr id="3" name="内容占位符 2"/>
          <p:cNvSpPr>
            <a:spLocks noGrp="1"/>
          </p:cNvSpPr>
          <p:nvPr>
            <p:ph idx="1"/>
          </p:nvPr>
        </p:nvSpPr>
        <p:spPr/>
        <p:txBody>
          <a:bodyPr/>
          <a:p>
            <a:r>
              <a:rPr lang="en-US" altLang="zh-CN" sz="2025" b="0">
                <a:solidFill>
                  <a:srgbClr val="FF0000"/>
                </a:solidFill>
                <a:sym typeface="+mn-ea"/>
              </a:rPr>
              <a:t>            </a:t>
            </a:r>
            <a:r>
              <a:rPr lang="zh-CN" altLang="en-US" sz="2025" b="0">
                <a:solidFill>
                  <a:srgbClr val="FF0000"/>
                </a:solidFill>
                <a:sym typeface="+mn-ea"/>
              </a:rPr>
              <a:t>城建税、</a:t>
            </a:r>
            <a:r>
              <a:rPr lang="zh-CN" altLang="en-US" sz="2025" b="0">
                <a:solidFill>
                  <a:srgbClr val="FF0000"/>
                </a:solidFill>
                <a:sym typeface="+mn-ea"/>
              </a:rPr>
              <a:t>教育费附加、地方教育附加</a:t>
            </a:r>
            <a:endParaRPr lang="zh-CN" altLang="en-US" sz="2025" b="0">
              <a:solidFill>
                <a:srgbClr val="FF0000"/>
              </a:solidFill>
            </a:endParaRPr>
          </a:p>
          <a:p>
            <a:r>
              <a:rPr lang="en-US" altLang="zh-CN" sz="2025" b="0">
                <a:sym typeface="+mn-ea"/>
              </a:rPr>
              <a:t>           </a:t>
            </a:r>
            <a:r>
              <a:rPr lang="zh-CN" altLang="en-US" sz="2025" b="0">
                <a:sym typeface="+mn-ea"/>
              </a:rPr>
              <a:t>破产企业因继续营业或者处置破产财产，应当以实际缴纳的</a:t>
            </a:r>
            <a:r>
              <a:rPr lang="zh-CN" altLang="en-US" sz="2025" b="0">
                <a:solidFill>
                  <a:srgbClr val="FF0000"/>
                </a:solidFill>
                <a:sym typeface="+mn-ea"/>
              </a:rPr>
              <a:t>增值税</a:t>
            </a:r>
            <a:r>
              <a:rPr lang="zh-CN" altLang="en-US" sz="2025" b="0">
                <a:sym typeface="+mn-ea"/>
              </a:rPr>
              <a:t>与</a:t>
            </a:r>
            <a:r>
              <a:rPr lang="zh-CN" altLang="en-US" sz="2025" b="0">
                <a:solidFill>
                  <a:srgbClr val="FF0000"/>
                </a:solidFill>
                <a:sym typeface="+mn-ea"/>
              </a:rPr>
              <a:t>消费税</a:t>
            </a:r>
            <a:r>
              <a:rPr lang="zh-CN" altLang="en-US" sz="2025" b="0">
                <a:sym typeface="+mn-ea"/>
              </a:rPr>
              <a:t>之和的</a:t>
            </a:r>
            <a:r>
              <a:rPr lang="zh-CN" altLang="en-US" sz="2025" b="0">
                <a:solidFill>
                  <a:srgbClr val="FF0000"/>
                </a:solidFill>
                <a:sym typeface="+mn-ea"/>
              </a:rPr>
              <a:t>7%</a:t>
            </a:r>
            <a:r>
              <a:rPr lang="zh-CN" altLang="en-US" sz="2025" b="0">
                <a:sym typeface="+mn-ea"/>
              </a:rPr>
              <a:t>、</a:t>
            </a:r>
            <a:r>
              <a:rPr lang="zh-CN" altLang="en-US" sz="2025" b="0">
                <a:solidFill>
                  <a:srgbClr val="FF0000"/>
                </a:solidFill>
                <a:sym typeface="+mn-ea"/>
              </a:rPr>
              <a:t>5%、</a:t>
            </a:r>
            <a:r>
              <a:rPr lang="en-US" altLang="zh-CN" sz="2025" b="0">
                <a:solidFill>
                  <a:srgbClr val="FF0000"/>
                </a:solidFill>
                <a:sym typeface="+mn-ea"/>
              </a:rPr>
              <a:t>1%</a:t>
            </a:r>
            <a:r>
              <a:rPr lang="zh-CN" altLang="en-US" sz="2025" b="0">
                <a:sym typeface="+mn-ea"/>
              </a:rPr>
              <a:t>计算申报缴纳城建税。</a:t>
            </a:r>
            <a:endParaRPr lang="zh-CN" altLang="en-US" sz="2025" b="0">
              <a:sym typeface="+mn-ea"/>
            </a:endParaRPr>
          </a:p>
          <a:p>
            <a:endParaRPr lang="zh-CN" altLang="en-US" sz="2025" b="0"/>
          </a:p>
          <a:p>
            <a:r>
              <a:rPr lang="en-US" altLang="zh-CN" sz="2025" b="0">
                <a:solidFill>
                  <a:srgbClr val="FF0000"/>
                </a:solidFill>
                <a:sym typeface="+mn-ea"/>
              </a:rPr>
              <a:t>          </a:t>
            </a:r>
            <a:r>
              <a:rPr lang="en-US" altLang="zh-CN" sz="2025" b="0">
                <a:sym typeface="+mn-ea"/>
              </a:rPr>
              <a:t> </a:t>
            </a:r>
            <a:r>
              <a:rPr lang="zh-CN" altLang="en-US" sz="2025" b="0">
                <a:sym typeface="+mn-ea"/>
              </a:rPr>
              <a:t>破产企业因继续营业或者处置破产财产，应当分别以实际缴纳的</a:t>
            </a:r>
            <a:r>
              <a:rPr lang="zh-CN" altLang="en-US" sz="2025" b="0">
                <a:solidFill>
                  <a:srgbClr val="FF0000"/>
                </a:solidFill>
                <a:sym typeface="+mn-ea"/>
              </a:rPr>
              <a:t>增值税</a:t>
            </a:r>
            <a:r>
              <a:rPr lang="zh-CN" altLang="en-US" sz="2025" b="0">
                <a:sym typeface="+mn-ea"/>
              </a:rPr>
              <a:t>与</a:t>
            </a:r>
            <a:r>
              <a:rPr lang="zh-CN" altLang="en-US" sz="2025" b="0">
                <a:solidFill>
                  <a:srgbClr val="FF0000"/>
                </a:solidFill>
                <a:sym typeface="+mn-ea"/>
              </a:rPr>
              <a:t>消费税</a:t>
            </a:r>
            <a:r>
              <a:rPr lang="zh-CN" altLang="en-US" sz="2025" b="0">
                <a:sym typeface="+mn-ea"/>
              </a:rPr>
              <a:t>之和的</a:t>
            </a:r>
            <a:r>
              <a:rPr lang="zh-CN" altLang="en-US" sz="2025" b="0">
                <a:solidFill>
                  <a:srgbClr val="FF0000"/>
                </a:solidFill>
                <a:sym typeface="+mn-ea"/>
              </a:rPr>
              <a:t>3%和2%</a:t>
            </a:r>
            <a:r>
              <a:rPr lang="zh-CN" altLang="en-US" sz="2025" b="0">
                <a:sym typeface="+mn-ea"/>
              </a:rPr>
              <a:t>计算申报缴纳教育费附加、地方教育附加。</a:t>
            </a:r>
            <a:endParaRPr lang="zh-CN" altLang="en-US" sz="2025"/>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b="0">
              <a:sym typeface="+mn-ea"/>
            </a:endParaRPr>
          </a:p>
        </p:txBody>
      </p:sp>
      <p:sp>
        <p:nvSpPr>
          <p:cNvPr id="3" name="内容占位符 2"/>
          <p:cNvSpPr>
            <a:spLocks noGrp="1"/>
          </p:cNvSpPr>
          <p:nvPr>
            <p:ph idx="1"/>
          </p:nvPr>
        </p:nvSpPr>
        <p:spPr/>
        <p:txBody>
          <a:bodyPr/>
          <a:p>
            <a:pPr algn="just" latinLnBrk="0">
              <a:spcBef>
                <a:spcPts val="0"/>
              </a:spcBef>
            </a:pPr>
            <a:r>
              <a:rPr lang="en-US" altLang="zh-CN" sz="2360" b="0">
                <a:solidFill>
                  <a:srgbClr val="FF0000"/>
                </a:solidFill>
              </a:rPr>
              <a:t>  </a:t>
            </a:r>
            <a:r>
              <a:rPr lang="en-US" altLang="zh-CN" sz="2025" b="0">
                <a:solidFill>
                  <a:srgbClr val="FF0000"/>
                </a:solidFill>
              </a:rPr>
              <a:t>        </a:t>
            </a:r>
            <a:r>
              <a:rPr lang="zh-CN" altLang="en-US" sz="1800" b="0">
                <a:solidFill>
                  <a:srgbClr val="FF0000"/>
                </a:solidFill>
              </a:rPr>
              <a:t>消费税</a:t>
            </a:r>
            <a:endParaRPr lang="zh-CN" altLang="en-US" sz="1800" b="0">
              <a:solidFill>
                <a:srgbClr val="FF0000"/>
              </a:solidFill>
            </a:endParaRPr>
          </a:p>
          <a:p>
            <a:pPr algn="just" latinLnBrk="0">
              <a:spcBef>
                <a:spcPts val="0"/>
              </a:spcBef>
            </a:pPr>
            <a:r>
              <a:rPr lang="zh-CN" altLang="en-US" sz="1800" b="0"/>
              <a:t> </a:t>
            </a:r>
            <a:r>
              <a:rPr lang="en-US" altLang="zh-CN" sz="1800" b="0"/>
              <a:t>          </a:t>
            </a:r>
            <a:r>
              <a:rPr lang="zh-CN" altLang="en-US" sz="1800" b="0"/>
              <a:t>破产企业因继续营业而生产、委托加工和进口应税消费品，应当按照规定申报缴纳消费税。应税消费品包括烟，电子烟，酒，高档化妆品，贵重首饰及珠宝玉石，鞭炮焰火，成品油，小汽车，摩托车，高尔夫球及球具，高档手表，游艇，木制一次性筷子，实木地板、电池、涂料等</a:t>
            </a:r>
            <a:r>
              <a:rPr lang="zh-CN" altLang="en-US" sz="1800" b="0">
                <a:solidFill>
                  <a:srgbClr val="FF0000"/>
                </a:solidFill>
              </a:rPr>
              <a:t>16</a:t>
            </a:r>
            <a:r>
              <a:rPr lang="zh-CN" altLang="en-US" sz="1800" b="0"/>
              <a:t>类。</a:t>
            </a:r>
            <a:endParaRPr lang="zh-CN" altLang="en-US" sz="1800" b="0"/>
          </a:p>
          <a:p>
            <a:pPr algn="just" latinLnBrk="0">
              <a:spcBef>
                <a:spcPts val="0"/>
              </a:spcBef>
            </a:pPr>
            <a:r>
              <a:rPr lang="en-US" altLang="zh-CN" sz="1800" b="0">
                <a:sym typeface="+mn-ea"/>
              </a:rPr>
              <a:t>           </a:t>
            </a:r>
            <a:r>
              <a:rPr lang="zh-CN" altLang="en-US" sz="1800" b="0">
                <a:solidFill>
                  <a:srgbClr val="FF0000"/>
                </a:solidFill>
                <a:sym typeface="+mn-ea"/>
              </a:rPr>
              <a:t>资源税</a:t>
            </a:r>
            <a:endParaRPr lang="zh-CN" altLang="en-US" sz="1800" b="0">
              <a:solidFill>
                <a:srgbClr val="FF0000"/>
              </a:solidFill>
              <a:sym typeface="+mn-ea"/>
            </a:endParaRPr>
          </a:p>
          <a:p>
            <a:pPr algn="just" latinLnBrk="0">
              <a:spcBef>
                <a:spcPts val="0"/>
              </a:spcBef>
            </a:pPr>
            <a:r>
              <a:rPr lang="zh-CN" altLang="en-US" sz="1800" b="0">
                <a:sym typeface="+mn-ea"/>
              </a:rPr>
              <a:t> </a:t>
            </a:r>
            <a:r>
              <a:rPr lang="en-US" altLang="zh-CN" sz="1800" b="0">
                <a:sym typeface="+mn-ea"/>
              </a:rPr>
              <a:t>          </a:t>
            </a:r>
            <a:r>
              <a:rPr lang="zh-CN" altLang="en-US" sz="1800" b="0">
                <a:sym typeface="+mn-ea"/>
              </a:rPr>
              <a:t>开发（开采或生产）应税资源的破产企业，因继续营业或者处置破产财产，应当按照规定申报缴纳资源税。应税资源包括能源矿产、金属矿产、非金属矿产、水气矿产、盐等</a:t>
            </a:r>
            <a:r>
              <a:rPr lang="zh-CN" altLang="en-US" sz="1800" b="0">
                <a:solidFill>
                  <a:srgbClr val="FF0000"/>
                </a:solidFill>
                <a:sym typeface="+mn-ea"/>
              </a:rPr>
              <a:t>5 </a:t>
            </a:r>
            <a:r>
              <a:rPr lang="zh-CN" altLang="en-US" sz="1800" b="0">
                <a:sym typeface="+mn-ea"/>
              </a:rPr>
              <a:t>大类</a:t>
            </a:r>
            <a:r>
              <a:rPr lang="zh-CN" altLang="en-US" sz="1800" b="0">
                <a:solidFill>
                  <a:schemeClr val="tx1"/>
                </a:solidFill>
                <a:sym typeface="+mn-ea"/>
              </a:rPr>
              <a:t>。</a:t>
            </a:r>
            <a:endParaRPr lang="zh-CN" altLang="en-US" sz="1800" b="0">
              <a:solidFill>
                <a:schemeClr val="tx1"/>
              </a:solidFill>
              <a:sym typeface="+mn-ea"/>
            </a:endParaRPr>
          </a:p>
          <a:p>
            <a:pPr algn="just" latinLnBrk="0">
              <a:spcBef>
                <a:spcPts val="0"/>
              </a:spcBef>
            </a:pPr>
            <a:r>
              <a:rPr lang="en-US" altLang="zh-CN" sz="1800" b="0">
                <a:solidFill>
                  <a:srgbClr val="FF0000"/>
                </a:solidFill>
                <a:sym typeface="+mn-ea"/>
              </a:rPr>
              <a:t>           </a:t>
            </a:r>
            <a:r>
              <a:rPr lang="zh-CN" altLang="en-US" sz="1800" b="0">
                <a:solidFill>
                  <a:srgbClr val="FF0000"/>
                </a:solidFill>
                <a:sym typeface="+mn-ea"/>
              </a:rPr>
              <a:t>其他税种：耕地占用税、车船税、车购税、环保税、代扣代缴个人所得税等。</a:t>
            </a:r>
            <a:endParaRPr lang="zh-CN" altLang="en-US" sz="1800" b="0">
              <a:solidFill>
                <a:srgbClr val="FF0000"/>
              </a:solidFill>
            </a:endParaRPr>
          </a:p>
          <a:p>
            <a:pPr algn="just" latinLnBrk="0">
              <a:spcBef>
                <a:spcPts val="0"/>
              </a:spcBef>
            </a:pPr>
            <a:endParaRPr lang="zh-CN" altLang="en-US" sz="1800" b="0">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sym typeface="+mn-ea"/>
            </a:endParaRPr>
          </a:p>
        </p:txBody>
      </p:sp>
      <p:sp>
        <p:nvSpPr>
          <p:cNvPr id="3" name="内容占位符 2"/>
          <p:cNvSpPr>
            <a:spLocks noGrp="1"/>
          </p:cNvSpPr>
          <p:nvPr>
            <p:ph idx="1"/>
          </p:nvPr>
        </p:nvSpPr>
        <p:spPr/>
        <p:txBody>
          <a:bodyPr/>
          <a:p>
            <a:r>
              <a:rPr lang="en-US" altLang="zh-CN" b="0">
                <a:solidFill>
                  <a:srgbClr val="FF0000"/>
                </a:solidFill>
                <a:sym typeface="+mn-ea"/>
              </a:rPr>
              <a:t>  </a:t>
            </a:r>
            <a:r>
              <a:rPr lang="en-US" altLang="zh-CN" sz="2025" b="0">
                <a:solidFill>
                  <a:srgbClr val="FF0000"/>
                </a:solidFill>
                <a:sym typeface="+mn-ea"/>
              </a:rPr>
              <a:t>        </a:t>
            </a:r>
            <a:r>
              <a:rPr lang="en-US" altLang="zh-CN" sz="2025">
                <a:solidFill>
                  <a:srgbClr val="FF0000"/>
                </a:solidFill>
                <a:sym typeface="+mn-ea"/>
              </a:rPr>
              <a:t> </a:t>
            </a:r>
            <a:r>
              <a:rPr lang="zh-CN" altLang="en-US" sz="2025">
                <a:solidFill>
                  <a:srgbClr val="FF0000"/>
                </a:solidFill>
                <a:sym typeface="+mn-ea"/>
              </a:rPr>
              <a:t>问题</a:t>
            </a:r>
            <a:r>
              <a:rPr lang="en-US" altLang="zh-CN" sz="2025">
                <a:solidFill>
                  <a:srgbClr val="FF0000"/>
                </a:solidFill>
                <a:sym typeface="+mn-ea"/>
              </a:rPr>
              <a:t>12</a:t>
            </a:r>
            <a:r>
              <a:rPr lang="zh-CN" altLang="en-US" sz="2025">
                <a:solidFill>
                  <a:srgbClr val="FF0000"/>
                </a:solidFill>
                <a:sym typeface="+mn-ea"/>
              </a:rPr>
              <a:t>：</a:t>
            </a:r>
            <a:r>
              <a:rPr lang="en-US" altLang="zh-CN" sz="2025" b="0">
                <a:solidFill>
                  <a:srgbClr val="FF0000"/>
                </a:solidFill>
                <a:sym typeface="+mn-ea"/>
              </a:rPr>
              <a:t>被拆迁人房屋置换面积是否免征增值税、附加税、以及土地增值税等？</a:t>
            </a:r>
            <a:r>
              <a:rPr lang="en-US" altLang="zh-CN" sz="2025">
                <a:solidFill>
                  <a:srgbClr val="FF0000"/>
                </a:solidFill>
                <a:sym typeface="+mn-ea"/>
              </a:rPr>
              <a:t> </a:t>
            </a:r>
            <a:r>
              <a:rPr lang="zh-CN" altLang="en-US" sz="2025">
                <a:solidFill>
                  <a:srgbClr val="FF0000"/>
                </a:solidFill>
                <a:sym typeface="+mn-ea"/>
              </a:rPr>
              <a:t>问题</a:t>
            </a:r>
            <a:r>
              <a:rPr lang="en-US" altLang="zh-CN" sz="2025">
                <a:solidFill>
                  <a:srgbClr val="FF0000"/>
                </a:solidFill>
                <a:sym typeface="+mn-ea"/>
              </a:rPr>
              <a:t>13</a:t>
            </a:r>
            <a:r>
              <a:rPr lang="zh-CN" altLang="en-US" sz="2025">
                <a:solidFill>
                  <a:srgbClr val="FF0000"/>
                </a:solidFill>
                <a:sym typeface="+mn-ea"/>
              </a:rPr>
              <a:t>：</a:t>
            </a:r>
            <a:r>
              <a:rPr lang="en-US" altLang="zh-CN" sz="2025" b="0">
                <a:solidFill>
                  <a:srgbClr val="FF0000"/>
                </a:solidFill>
                <a:sym typeface="+mn-ea"/>
              </a:rPr>
              <a:t>②对回迁户能否以实际回迁面积扣除应回迁面积后的差额面积缴纳交易税？</a:t>
            </a:r>
            <a:endParaRPr lang="en-US" altLang="zh-CN" sz="2025" b="0">
              <a:solidFill>
                <a:srgbClr val="FF0000"/>
              </a:solidFill>
              <a:sym typeface="+mn-ea"/>
            </a:endParaRPr>
          </a:p>
          <a:p>
            <a:pPr algn="just" latinLnBrk="0">
              <a:spcBef>
                <a:spcPts val="0"/>
              </a:spcBef>
            </a:pPr>
            <a:r>
              <a:rPr lang="en-US" altLang="zh-CN" sz="2025" b="0">
                <a:sym typeface="+mn-ea"/>
              </a:rPr>
              <a:t>            </a:t>
            </a:r>
            <a:r>
              <a:rPr lang="en-US" altLang="zh-CN" sz="2025">
                <a:sym typeface="+mn-ea"/>
              </a:rPr>
              <a:t>  </a:t>
            </a:r>
            <a:r>
              <a:rPr lang="zh-CN" altLang="en-US" sz="1800" b="0">
                <a:sym typeface="+mn-ea"/>
              </a:rPr>
              <a:t>《国家税务总局关于土地增值税清算有关问题的通知》（</a:t>
            </a:r>
            <a:r>
              <a:rPr lang="zh-CN" altLang="en-US" sz="1800" b="0">
                <a:sym typeface="+mn-ea"/>
              </a:rPr>
              <a:t>国税函[2010]220号）六、关于拆迁安置土地增值税计算问题</a:t>
            </a:r>
            <a:endParaRPr lang="zh-CN" altLang="en-US" sz="1800" b="0"/>
          </a:p>
          <a:p>
            <a:pPr algn="just" latinLnBrk="0">
              <a:spcBef>
                <a:spcPts val="0"/>
              </a:spcBef>
            </a:pPr>
            <a:r>
              <a:rPr lang="zh-CN" altLang="en-US" sz="1800" b="0">
                <a:sym typeface="+mn-ea"/>
              </a:rPr>
              <a:t>　　</a:t>
            </a:r>
            <a:r>
              <a:rPr lang="en-US" altLang="zh-CN" sz="1800" b="0">
                <a:sym typeface="+mn-ea"/>
              </a:rPr>
              <a:t>     </a:t>
            </a:r>
            <a:r>
              <a:rPr lang="zh-CN" altLang="en-US" sz="1800" b="0">
                <a:sym typeface="+mn-ea"/>
              </a:rPr>
              <a:t>(一)房地产企业用建造的本项目房地产安置回迁户的，安置房视同销售处理，按《国家税务总局关于房地产开发企业土地增值税清算管理有关问题的通知》(国税发[2006]187号)第三条第(一)款规定确认收入，同时将此确认为房地产开发项目的拆迁补偿费。(二)开发企业采取异地安置，异地安置的房屋属于自行开发建造的，房屋价值按国税发[2006]187号第三条第(一)款的规定计算，计入本项目的拆迁补偿费。</a:t>
            </a:r>
            <a:endParaRPr lang="zh-CN" altLang="en-US" sz="1800" b="0"/>
          </a:p>
          <a:p>
            <a:endParaRPr lang="zh-CN" altLang="en-US" sz="1800" b="0"/>
          </a:p>
          <a:p>
            <a:endParaRPr lang="zh-CN" altLang="en-US" sz="2025" b="0">
              <a:sym typeface="+mn-ea"/>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sym typeface="+mn-ea"/>
            </a:endParaRPr>
          </a:p>
        </p:txBody>
      </p:sp>
      <p:sp>
        <p:nvSpPr>
          <p:cNvPr id="3" name="内容占位符 2"/>
          <p:cNvSpPr>
            <a:spLocks noGrp="1"/>
          </p:cNvSpPr>
          <p:nvPr>
            <p:ph idx="1"/>
          </p:nvPr>
        </p:nvSpPr>
        <p:spPr/>
        <p:txBody>
          <a:bodyPr/>
          <a:p>
            <a:pPr algn="just" latinLnBrk="0">
              <a:spcBef>
                <a:spcPts val="0"/>
              </a:spcBef>
            </a:pPr>
            <a:r>
              <a:rPr lang="en-US" altLang="zh-CN" sz="2000"/>
              <a:t>          </a:t>
            </a:r>
            <a:r>
              <a:rPr lang="en-US" altLang="zh-CN" sz="2000" b="0"/>
              <a:t> </a:t>
            </a:r>
            <a:r>
              <a:rPr lang="en-US" altLang="zh-CN" sz="1800" b="0"/>
              <a:t> </a:t>
            </a:r>
            <a:r>
              <a:rPr lang="zh-CN" altLang="en-US" sz="1800" b="0"/>
              <a:t>增值税：</a:t>
            </a:r>
            <a:r>
              <a:rPr lang="en-US" altLang="zh-CN" sz="1800" b="0">
                <a:sym typeface="+mn-ea"/>
              </a:rPr>
              <a:t>房地产开发企业</a:t>
            </a:r>
            <a:r>
              <a:rPr lang="zh-CN" altLang="en-US" sz="1800" b="0">
                <a:sym typeface="+mn-ea"/>
              </a:rPr>
              <a:t>开发的老项目增值税可选简易计税方式，</a:t>
            </a:r>
            <a:r>
              <a:rPr lang="en-US" altLang="zh-CN" sz="1800" b="0"/>
              <a:t> </a:t>
            </a:r>
            <a:r>
              <a:rPr lang="zh-CN" altLang="en-US" sz="1800" b="0"/>
              <a:t>以不含税销售额按照</a:t>
            </a:r>
            <a:r>
              <a:rPr lang="en-US" altLang="zh-CN" sz="1800" b="0"/>
              <a:t>5%</a:t>
            </a:r>
            <a:r>
              <a:rPr lang="zh-CN" altLang="en-US" sz="1800" b="0"/>
              <a:t>征收率计算征收。新项目应当按照一般计税方式征收，税率</a:t>
            </a:r>
            <a:r>
              <a:rPr lang="en-US" altLang="zh-CN" sz="1800" b="0"/>
              <a:t>9%</a:t>
            </a:r>
            <a:r>
              <a:rPr lang="zh-CN" altLang="en-US" sz="1800" b="0"/>
              <a:t>。当期允许扣除的土地价款＝（当期 销售房地产项目建筑面积÷房地产项目可供销售建筑面积）×支付的土地价款</a:t>
            </a:r>
            <a:endParaRPr lang="zh-CN" altLang="en-US" sz="1800" b="0"/>
          </a:p>
          <a:p>
            <a:pPr algn="just" latinLnBrk="0">
              <a:spcBef>
                <a:spcPts val="0"/>
              </a:spcBef>
            </a:pPr>
            <a:r>
              <a:rPr lang="en-US" altLang="zh-CN" sz="1800" b="0"/>
              <a:t>            </a:t>
            </a:r>
            <a:r>
              <a:rPr lang="zh-CN" altLang="en-US" sz="1800" b="0"/>
              <a:t>纳税人应提供拆迁协议、拆迁双方支付和取得拆迁补偿费用凭证等能够证明拆迁补偿费用真实性的材料</a:t>
            </a:r>
            <a:endParaRPr lang="zh-CN" altLang="en-US" sz="1800" b="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sym typeface="+mn-ea"/>
            </a:endParaRPr>
          </a:p>
        </p:txBody>
      </p:sp>
      <p:sp>
        <p:nvSpPr>
          <p:cNvPr id="3" name="内容占位符 2"/>
          <p:cNvSpPr>
            <a:spLocks noGrp="1"/>
          </p:cNvSpPr>
          <p:nvPr>
            <p:ph idx="1"/>
          </p:nvPr>
        </p:nvSpPr>
        <p:spPr/>
        <p:txBody>
          <a:bodyPr/>
          <a:p>
            <a:r>
              <a:rPr lang="en-US" altLang="zh-CN"/>
              <a:t>         </a:t>
            </a:r>
            <a:r>
              <a:rPr lang="zh-CN" altLang="en-US" sz="1800">
                <a:solidFill>
                  <a:srgbClr val="FF0000"/>
                </a:solidFill>
                <a:sym typeface="+mn-ea"/>
              </a:rPr>
              <a:t>问题</a:t>
            </a:r>
            <a:r>
              <a:rPr lang="en-US" altLang="zh-CN" sz="1800">
                <a:solidFill>
                  <a:srgbClr val="FF0000"/>
                </a:solidFill>
                <a:sym typeface="+mn-ea"/>
              </a:rPr>
              <a:t>15</a:t>
            </a:r>
            <a:r>
              <a:rPr lang="zh-CN" altLang="en-US" sz="1800">
                <a:solidFill>
                  <a:srgbClr val="FF0000"/>
                </a:solidFill>
                <a:sym typeface="+mn-ea"/>
              </a:rPr>
              <a:t>：</a:t>
            </a:r>
            <a:r>
              <a:rPr lang="zh-CN" altLang="en-US" sz="1800" b="0"/>
              <a:t>房企破产以房抵账的情况下，销售发票的开票金额能否按经济适用房的单价开票？破产企业尽可能少交税，使债权人清偿比例最大化？</a:t>
            </a:r>
            <a:r>
              <a:rPr lang="zh-CN" altLang="en-US" sz="1800">
                <a:solidFill>
                  <a:srgbClr val="FF0000"/>
                </a:solidFill>
                <a:sym typeface="+mn-ea"/>
              </a:rPr>
              <a:t>问题</a:t>
            </a:r>
            <a:r>
              <a:rPr lang="en-US" altLang="zh-CN" sz="1800">
                <a:solidFill>
                  <a:srgbClr val="FF0000"/>
                </a:solidFill>
                <a:sym typeface="+mn-ea"/>
              </a:rPr>
              <a:t>16</a:t>
            </a:r>
            <a:r>
              <a:rPr lang="zh-CN" altLang="en-US" sz="1800">
                <a:solidFill>
                  <a:srgbClr val="FF0000"/>
                </a:solidFill>
                <a:sym typeface="+mn-ea"/>
              </a:rPr>
              <a:t>：</a:t>
            </a:r>
            <a:r>
              <a:rPr lang="en-US" altLang="zh-CN" sz="1800" b="0"/>
              <a:t> </a:t>
            </a:r>
            <a:r>
              <a:rPr lang="zh-CN" altLang="en-US" sz="1800" b="0"/>
              <a:t>破产企业以物抵债税费问题</a:t>
            </a:r>
            <a:endParaRPr lang="zh-CN" altLang="en-US" sz="1800" b="0"/>
          </a:p>
          <a:p>
            <a:r>
              <a:rPr lang="en-US" altLang="zh-CN" sz="1800" b="0"/>
              <a:t>             </a:t>
            </a:r>
            <a:r>
              <a:rPr lang="zh-CN" altLang="en-US" sz="1800" b="0">
                <a:sym typeface="+mn-ea"/>
              </a:rPr>
              <a:t>以物抵债行为既不是增值税法所称的特殊销售行为，也不是视同销售行为。一般情况下，应当申报缴纳增值税、城建税、教育费附加、地方教育附加、印花税。以房抵账还应当申报缴纳土地增值税。</a:t>
            </a:r>
            <a:r>
              <a:rPr lang="zh-CN" altLang="en-US" sz="1800" b="0">
                <a:sym typeface="+mn-ea"/>
              </a:rPr>
              <a:t>以物抵债行为还有可能涉及消费税和资源税。</a:t>
            </a:r>
            <a:endParaRPr lang="en-US" altLang="zh-CN" sz="1800" b="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三、在破产过程中，企业履行的纳税义务和享受的税收优惠有哪些？</a:t>
            </a:r>
            <a:endParaRPr lang="zh-CN" altLang="en-US" sz="2400">
              <a:sym typeface="+mn-ea"/>
            </a:endParaRPr>
          </a:p>
        </p:txBody>
      </p:sp>
      <p:sp>
        <p:nvSpPr>
          <p:cNvPr id="3" name="内容占位符 2"/>
          <p:cNvSpPr>
            <a:spLocks noGrp="1"/>
          </p:cNvSpPr>
          <p:nvPr>
            <p:ph idx="1"/>
          </p:nvPr>
        </p:nvSpPr>
        <p:spPr/>
        <p:txBody>
          <a:bodyPr/>
          <a:p>
            <a:r>
              <a:rPr lang="en-US" altLang="zh-CN"/>
              <a:t>           </a:t>
            </a:r>
            <a:r>
              <a:rPr lang="zh-CN" altLang="en-US" sz="1800">
                <a:solidFill>
                  <a:srgbClr val="FF0000"/>
                </a:solidFill>
                <a:sym typeface="+mn-ea"/>
              </a:rPr>
              <a:t>问题</a:t>
            </a:r>
            <a:r>
              <a:rPr lang="en-US" altLang="zh-CN" sz="1800">
                <a:solidFill>
                  <a:srgbClr val="FF0000"/>
                </a:solidFill>
                <a:sym typeface="+mn-ea"/>
              </a:rPr>
              <a:t>16</a:t>
            </a:r>
            <a:r>
              <a:rPr lang="zh-CN" altLang="en-US" sz="1800">
                <a:solidFill>
                  <a:srgbClr val="FF0000"/>
                </a:solidFill>
                <a:sym typeface="+mn-ea"/>
              </a:rPr>
              <a:t>：</a:t>
            </a:r>
            <a:r>
              <a:rPr lang="zh-CN" altLang="en-US" sz="1800" b="0"/>
              <a:t>因大汉集团拖欠职工工资跨越几个年度，</a:t>
            </a:r>
            <a:r>
              <a:rPr lang="zh-CN" altLang="en-US" sz="1800" b="0">
                <a:solidFill>
                  <a:srgbClr val="FF0000"/>
                </a:solidFill>
              </a:rPr>
              <a:t>如果</a:t>
            </a:r>
            <a:r>
              <a:rPr lang="zh-CN" altLang="en-US" sz="1800" b="0"/>
              <a:t>清偿的职工债权届时一次性支付，那么扣缴个人所得税时，是应当视为当月工资、薪金计算个人所得税还是可以分摊到每个拖欠月份计算个人所得税？如果是视为当月工资、薪金计算个人所得税，由于一次性清偿金额巨大，职工债权人将承担较多个人所得税费用。如果补发工资按照原本所属期分摊计算缴纳，按照目前自然人电子税务局的操作是无法实现的。此种情况下，应如何申报个人所得税？另在清偿职工债权计算个人所得税时是否代扣社保统筹个人部分金额？</a:t>
            </a:r>
            <a:endParaRPr lang="zh-CN" altLang="en-US" sz="1800" b="0"/>
          </a:p>
          <a:p>
            <a:r>
              <a:rPr lang="en-US" altLang="zh-CN" sz="1800" b="0"/>
              <a:t>                </a:t>
            </a:r>
            <a:r>
              <a:rPr lang="zh-CN" altLang="en-US" sz="1800" b="0"/>
              <a:t>分</a:t>
            </a:r>
            <a:r>
              <a:rPr lang="en-US" altLang="zh-CN" sz="1800" b="0"/>
              <a:t>3</a:t>
            </a:r>
            <a:r>
              <a:rPr lang="zh-CN" altLang="en-US" sz="1800" b="0"/>
              <a:t>种情形处理，</a:t>
            </a:r>
            <a:r>
              <a:rPr lang="en-US" altLang="zh-CN" sz="1800" b="0"/>
              <a:t>1.</a:t>
            </a:r>
            <a:r>
              <a:rPr lang="zh-CN" altLang="en-US" sz="1800" b="0"/>
              <a:t>企业破产前是否已经扣缴申报但没有缴纳？</a:t>
            </a:r>
            <a:r>
              <a:rPr lang="en-US" altLang="zh-CN" sz="1800" b="0"/>
              <a:t>2.</a:t>
            </a:r>
            <a:r>
              <a:rPr lang="zh-CN" altLang="en-US" sz="1800" b="0"/>
              <a:t>是否在债权申报期？</a:t>
            </a:r>
            <a:r>
              <a:rPr lang="en-US" altLang="zh-CN" sz="1800" b="0"/>
              <a:t>3.</a:t>
            </a:r>
            <a:r>
              <a:rPr lang="zh-CN" altLang="en-US" sz="1800" b="0"/>
              <a:t>是否已经分配？</a:t>
            </a:r>
            <a:endParaRPr lang="zh-CN" altLang="en-US" sz="18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一、税务债权申报有哪些规定？</a:t>
            </a:r>
            <a:endParaRPr lang="zh-CN" altLang="en-US" sz="2400" b="0">
              <a:sym typeface="+mn-ea"/>
            </a:endParaRPr>
          </a:p>
        </p:txBody>
      </p:sp>
      <p:sp>
        <p:nvSpPr>
          <p:cNvPr id="3" name="内容占位符 2"/>
          <p:cNvSpPr>
            <a:spLocks noGrp="1"/>
          </p:cNvSpPr>
          <p:nvPr>
            <p:ph idx="1"/>
          </p:nvPr>
        </p:nvSpPr>
        <p:spPr/>
        <p:txBody>
          <a:bodyPr/>
          <a:p>
            <a:pPr algn="just" latinLnBrk="0">
              <a:spcBef>
                <a:spcPts val="0"/>
              </a:spcBef>
            </a:pPr>
            <a:r>
              <a:rPr lang="en-US" altLang="zh-CN" sz="2360" b="0">
                <a:sym typeface="+mn-ea"/>
              </a:rPr>
              <a:t>  </a:t>
            </a:r>
            <a:r>
              <a:rPr lang="en-US" altLang="zh-CN" sz="2025" b="0">
                <a:sym typeface="+mn-ea"/>
              </a:rPr>
              <a:t>         1.</a:t>
            </a:r>
            <a:r>
              <a:rPr lang="zh-CN" altLang="en-US" sz="2025" b="0">
                <a:sym typeface="+mn-ea"/>
              </a:rPr>
              <a:t>税收债权申报范围：包括企业所欠税款（含教育费附加、地方教育附加）、滞纳金、罚款、</a:t>
            </a:r>
            <a:r>
              <a:rPr lang="zh-CN" altLang="en-US" sz="2025" b="0">
                <a:sym typeface="+mn-ea"/>
              </a:rPr>
              <a:t>因特别纳税调整产生的利息。</a:t>
            </a:r>
            <a:endParaRPr lang="zh-CN" altLang="en-US" sz="2025" b="0">
              <a:sym typeface="+mn-ea"/>
            </a:endParaRPr>
          </a:p>
          <a:p>
            <a:pPr algn="just" latinLnBrk="0">
              <a:spcBef>
                <a:spcPts val="0"/>
              </a:spcBef>
            </a:pPr>
            <a:r>
              <a:rPr lang="zh-CN" altLang="en-US" sz="2025" b="0">
                <a:solidFill>
                  <a:srgbClr val="FF0000"/>
                </a:solidFill>
                <a:sym typeface="+mn-ea"/>
              </a:rPr>
              <a:t> </a:t>
            </a:r>
            <a:r>
              <a:rPr lang="en-US" altLang="zh-CN" sz="2025" b="0">
                <a:solidFill>
                  <a:srgbClr val="FF0000"/>
                </a:solidFill>
                <a:sym typeface="+mn-ea"/>
              </a:rPr>
              <a:t>    </a:t>
            </a:r>
            <a:r>
              <a:rPr lang="zh-CN" altLang="en-US" sz="2025" b="0">
                <a:solidFill>
                  <a:srgbClr val="FF0000"/>
                </a:solidFill>
                <a:sym typeface="+mn-ea"/>
              </a:rPr>
              <a:t>滞纳金、因特别纳税调整产生的利息</a:t>
            </a:r>
            <a:r>
              <a:rPr lang="zh-CN" altLang="en-US" sz="2025" b="0">
                <a:sym typeface="+mn-ea"/>
              </a:rPr>
              <a:t>按照</a:t>
            </a:r>
            <a:r>
              <a:rPr lang="zh-CN" altLang="en-US" sz="2025" b="0">
                <a:solidFill>
                  <a:srgbClr val="FF0000"/>
                </a:solidFill>
                <a:sym typeface="+mn-ea"/>
              </a:rPr>
              <a:t>普通债权</a:t>
            </a:r>
            <a:r>
              <a:rPr lang="zh-CN" altLang="en-US" sz="2025" b="0">
                <a:sym typeface="+mn-ea"/>
              </a:rPr>
              <a:t>申报。（总局</a:t>
            </a:r>
            <a:r>
              <a:rPr lang="en-US" altLang="zh-CN" sz="2025" b="0">
                <a:sym typeface="+mn-ea"/>
              </a:rPr>
              <a:t>2019</a:t>
            </a:r>
            <a:r>
              <a:rPr lang="zh-CN" altLang="en-US" sz="2025" b="0">
                <a:sym typeface="+mn-ea"/>
              </a:rPr>
              <a:t>年48号公告）</a:t>
            </a:r>
            <a:endParaRPr lang="zh-CN" altLang="en-US" sz="2025" b="0">
              <a:sym typeface="+mn-ea"/>
            </a:endParaRPr>
          </a:p>
          <a:p>
            <a:pPr algn="just" latinLnBrk="0">
              <a:spcBef>
                <a:spcPts val="0"/>
              </a:spcBef>
            </a:pPr>
            <a:endParaRPr lang="zh-CN" altLang="en-US" sz="2025" b="0">
              <a:sym typeface="+mn-ea"/>
            </a:endParaRPr>
          </a:p>
          <a:p>
            <a:pPr algn="just" latinLnBrk="0">
              <a:spcBef>
                <a:spcPts val="0"/>
              </a:spcBef>
            </a:pPr>
            <a:r>
              <a:rPr lang="en-US" altLang="zh-CN" sz="2025" b="0"/>
              <a:t>            </a:t>
            </a:r>
            <a:r>
              <a:rPr lang="zh-CN" altLang="en-US" sz="2025" b="0"/>
              <a:t>税务机关应当自收到管理人的债权申报通知之日起</a:t>
            </a:r>
            <a:r>
              <a:rPr lang="zh-CN" altLang="en-US" sz="2025" b="0">
                <a:solidFill>
                  <a:srgbClr val="FF0000"/>
                </a:solidFill>
              </a:rPr>
              <a:t>15个工作日</a:t>
            </a:r>
            <a:r>
              <a:rPr lang="zh-CN" altLang="en-US" sz="2025" b="0"/>
              <a:t>内，向管理人申报企业所欠税费(包括税务机关征收的</a:t>
            </a:r>
            <a:r>
              <a:rPr lang="zh-CN" altLang="en-US" sz="2025" b="0">
                <a:solidFill>
                  <a:srgbClr val="FF0000"/>
                </a:solidFill>
              </a:rPr>
              <a:t>社会保险费</a:t>
            </a:r>
            <a:r>
              <a:rPr lang="zh-CN" altLang="en-US" sz="2025" b="0"/>
              <a:t>及</a:t>
            </a:r>
            <a:r>
              <a:rPr lang="zh-CN" altLang="en-US" sz="2025" b="0">
                <a:solidFill>
                  <a:srgbClr val="FF0000"/>
                </a:solidFill>
              </a:rPr>
              <a:t>非税收入</a:t>
            </a:r>
            <a:r>
              <a:rPr lang="zh-CN" altLang="en-US" sz="2025" b="0"/>
              <a:t>)、滞纳金及罚款。因特别纳税调整产生的利息,也应一并申报。</a:t>
            </a:r>
            <a:r>
              <a:rPr lang="en-US" altLang="zh-CN" sz="2025" b="0"/>
              <a:t> </a:t>
            </a:r>
            <a:r>
              <a:rPr lang="zh-CN" altLang="en-US" sz="2025" b="0"/>
              <a:t>未在债权申报期限内申报的税收债权,</a:t>
            </a:r>
            <a:r>
              <a:rPr lang="zh-CN" altLang="en-US" sz="2025" b="0">
                <a:solidFill>
                  <a:srgbClr val="FF0000"/>
                </a:solidFill>
              </a:rPr>
              <a:t>可以在破产财产最后分配前补充申报。</a:t>
            </a:r>
            <a:r>
              <a:rPr lang="zh-CN" altLang="en-US" sz="2025" b="0">
                <a:sym typeface="+mn-ea"/>
              </a:rPr>
              <a:t>（湘高法发〔2021〕7号）</a:t>
            </a:r>
            <a:endParaRPr lang="zh-CN" altLang="en-US" sz="2025" b="0"/>
          </a:p>
          <a:p>
            <a:endParaRPr lang="zh-CN" altLang="en-US" sz="2025"/>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一、税务债权申报有哪些规定？</a:t>
            </a:r>
            <a:endParaRPr lang="zh-CN" altLang="en-US" sz="2400" b="0"/>
          </a:p>
        </p:txBody>
      </p:sp>
      <p:sp>
        <p:nvSpPr>
          <p:cNvPr id="3" name="内容占位符 2"/>
          <p:cNvSpPr>
            <a:spLocks noGrp="1"/>
          </p:cNvSpPr>
          <p:nvPr>
            <p:ph idx="1"/>
          </p:nvPr>
        </p:nvSpPr>
        <p:spPr/>
        <p:txBody>
          <a:bodyPr/>
          <a:p>
            <a:pPr algn="just" latinLnBrk="0">
              <a:spcBef>
                <a:spcPts val="0"/>
              </a:spcBef>
            </a:pPr>
            <a:r>
              <a:rPr lang="en-US" altLang="zh-CN">
                <a:sym typeface="+mn-ea"/>
              </a:rPr>
              <a:t>          </a:t>
            </a:r>
            <a:r>
              <a:rPr lang="en-US" altLang="zh-CN" sz="2025" b="0">
                <a:sym typeface="+mn-ea"/>
              </a:rPr>
              <a:t>2.</a:t>
            </a:r>
            <a:r>
              <a:rPr lang="zh-CN" altLang="en-US" sz="2025" b="0">
                <a:sym typeface="+mn-ea"/>
              </a:rPr>
              <a:t>企业所欠税款、滞纳金、罚款，以及因特别纳税调整产生的</a:t>
            </a:r>
            <a:r>
              <a:rPr lang="zh-CN" altLang="en-US" sz="2025" b="0">
                <a:sym typeface="+mn-ea"/>
              </a:rPr>
              <a:t>利息，以人民法院</a:t>
            </a:r>
            <a:r>
              <a:rPr lang="zh-CN" altLang="en-US" sz="2025" b="0">
                <a:solidFill>
                  <a:srgbClr val="FF0000"/>
                </a:solidFill>
                <a:sym typeface="+mn-ea"/>
              </a:rPr>
              <a:t>裁定受理破产申请之日</a:t>
            </a:r>
            <a:r>
              <a:rPr lang="zh-CN" altLang="en-US" sz="2025" b="0">
                <a:sym typeface="+mn-ea"/>
              </a:rPr>
              <a:t>为</a:t>
            </a:r>
            <a:r>
              <a:rPr lang="zh-CN" altLang="en-US" sz="2025" b="0">
                <a:solidFill>
                  <a:srgbClr val="FF0000"/>
                </a:solidFill>
                <a:sym typeface="+mn-ea"/>
              </a:rPr>
              <a:t>截止日</a:t>
            </a:r>
            <a:r>
              <a:rPr lang="zh-CN" altLang="en-US" sz="2025" b="0">
                <a:sym typeface="+mn-ea"/>
              </a:rPr>
              <a:t>计算确定。（总局</a:t>
            </a:r>
            <a:r>
              <a:rPr lang="en-US" altLang="zh-CN" sz="2025" b="0">
                <a:sym typeface="+mn-ea"/>
              </a:rPr>
              <a:t>2019</a:t>
            </a:r>
            <a:r>
              <a:rPr lang="zh-CN" altLang="en-US" sz="2025" b="0">
                <a:sym typeface="+mn-ea"/>
              </a:rPr>
              <a:t>年48号公告）</a:t>
            </a:r>
            <a:endParaRPr lang="zh-CN" altLang="en-US" sz="2025" b="0">
              <a:sym typeface="+mn-ea"/>
            </a:endParaRPr>
          </a:p>
          <a:p>
            <a:pPr algn="just" latinLnBrk="0">
              <a:spcBef>
                <a:spcPts val="0"/>
              </a:spcBef>
            </a:pPr>
            <a:endParaRPr lang="zh-CN" altLang="en-US" sz="2025" b="0"/>
          </a:p>
          <a:p>
            <a:pPr algn="just" latinLnBrk="0">
              <a:spcBef>
                <a:spcPts val="0"/>
              </a:spcBef>
            </a:pPr>
            <a:r>
              <a:rPr lang="en-US" altLang="zh-CN" sz="2025" b="0"/>
              <a:t>           3.</a:t>
            </a:r>
            <a:r>
              <a:rPr lang="zh-CN" altLang="en-US" sz="2025" b="0"/>
              <a:t>税务机关申报税务债权时，应当列明所申报债权的</a:t>
            </a:r>
            <a:r>
              <a:rPr lang="zh-CN" altLang="en-US" sz="2025" b="0">
                <a:solidFill>
                  <a:srgbClr val="FF0000"/>
                </a:solidFill>
              </a:rPr>
              <a:t>税费种</a:t>
            </a:r>
            <a:r>
              <a:rPr lang="zh-CN" altLang="en-US" sz="2025" b="0"/>
              <a:t>(包括税务机关征收的社会保险费及非税收入)、</a:t>
            </a:r>
            <a:r>
              <a:rPr lang="zh-CN" altLang="en-US" sz="2025" b="0">
                <a:solidFill>
                  <a:srgbClr val="FF0000"/>
                </a:solidFill>
              </a:rPr>
              <a:t>税费率</a:t>
            </a:r>
            <a:r>
              <a:rPr lang="zh-CN" altLang="en-US" sz="2025" b="0"/>
              <a:t>(征收率)、</a:t>
            </a:r>
            <a:r>
              <a:rPr lang="zh-CN" altLang="en-US" sz="2025" b="0">
                <a:solidFill>
                  <a:srgbClr val="FF0000"/>
                </a:solidFill>
              </a:rPr>
              <a:t>性质</a:t>
            </a:r>
            <a:r>
              <a:rPr lang="zh-CN" altLang="en-US" sz="2025" b="0"/>
              <a:t>以及</a:t>
            </a:r>
            <a:r>
              <a:rPr lang="zh-CN" altLang="en-US" sz="2025" b="0">
                <a:solidFill>
                  <a:srgbClr val="FF0000"/>
                </a:solidFill>
              </a:rPr>
              <a:t>计算依据</a:t>
            </a:r>
            <a:r>
              <a:rPr lang="zh-CN" altLang="en-US" sz="2025" b="0"/>
              <a:t>。涉及滞纳金的,应当列明计算滞纳金的税费种、计算金额、计算时间起止，同时，</a:t>
            </a:r>
            <a:r>
              <a:rPr lang="zh-CN" altLang="en-US" sz="2025" b="0">
                <a:solidFill>
                  <a:srgbClr val="FF0000"/>
                </a:solidFill>
              </a:rPr>
              <a:t>应提供收取债权分配款的账号。</a:t>
            </a:r>
            <a:r>
              <a:rPr lang="zh-CN" altLang="en-US" sz="2025" b="0">
                <a:sym typeface="+mn-ea"/>
              </a:rPr>
              <a:t>（湘高法发〔2021〕7号）</a:t>
            </a:r>
            <a:endParaRPr lang="zh-CN" altLang="en-US" sz="2025" b="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r>
              <a:rPr lang="zh-CN" altLang="en-US" sz="2400" b="0"/>
              <a:t>？</a:t>
            </a:r>
            <a:endParaRPr lang="zh-CN" altLang="en-US" sz="2400" b="0"/>
          </a:p>
        </p:txBody>
      </p:sp>
      <p:sp>
        <p:nvSpPr>
          <p:cNvPr id="3" name="内容占位符 2"/>
          <p:cNvSpPr>
            <a:spLocks noGrp="1"/>
          </p:cNvSpPr>
          <p:nvPr>
            <p:ph idx="1"/>
          </p:nvPr>
        </p:nvSpPr>
        <p:spPr/>
        <p:txBody>
          <a:bodyPr/>
          <a:p>
            <a:r>
              <a:rPr lang="en-US" altLang="zh-CN" sz="2360" b="0"/>
              <a:t>         </a:t>
            </a:r>
            <a:r>
              <a:rPr lang="zh-CN" altLang="en-US" sz="2360" b="0"/>
              <a:t>办税主体：</a:t>
            </a:r>
            <a:endParaRPr lang="zh-CN" altLang="en-US" sz="2360" b="0"/>
          </a:p>
          <a:p>
            <a:pPr algn="just" latinLnBrk="0">
              <a:spcBef>
                <a:spcPts val="0"/>
              </a:spcBef>
            </a:pPr>
            <a:r>
              <a:rPr lang="zh-CN" altLang="en-US" sz="2360" b="0"/>
              <a:t> </a:t>
            </a:r>
            <a:r>
              <a:rPr lang="en-US" altLang="zh-CN" sz="2360" b="0"/>
              <a:t>          </a:t>
            </a:r>
            <a:r>
              <a:rPr lang="zh-CN" altLang="en-US" sz="2025" b="0"/>
              <a:t>1.从人民法院指定管理人</a:t>
            </a:r>
            <a:r>
              <a:rPr lang="zh-CN" altLang="en-US" sz="2025" b="0">
                <a:solidFill>
                  <a:srgbClr val="FF0000"/>
                </a:solidFill>
              </a:rPr>
              <a:t>之日</a:t>
            </a:r>
            <a:r>
              <a:rPr lang="zh-CN" altLang="en-US" sz="2025" b="0"/>
              <a:t>起，</a:t>
            </a:r>
            <a:r>
              <a:rPr lang="zh-CN" altLang="en-US" sz="2025" b="0">
                <a:solidFill>
                  <a:srgbClr val="FF0000"/>
                </a:solidFill>
              </a:rPr>
              <a:t>管理人</a:t>
            </a:r>
            <a:r>
              <a:rPr lang="zh-CN" altLang="en-US" sz="2025" b="0"/>
              <a:t>可以按照《中华人民共和国企业破产法》（以下简称企业破产法）第二十五条规定，</a:t>
            </a:r>
            <a:r>
              <a:rPr lang="zh-CN" altLang="en-US" sz="2025" b="0">
                <a:solidFill>
                  <a:srgbClr val="FF0000"/>
                </a:solidFill>
              </a:rPr>
              <a:t>以企业名义</a:t>
            </a:r>
            <a:r>
              <a:rPr lang="zh-CN" altLang="en-US" sz="2025" b="0"/>
              <a:t>办理纳税申报等涉税事宜。</a:t>
            </a:r>
            <a:r>
              <a:rPr lang="zh-CN" altLang="en-US" sz="2025" b="0">
                <a:sym typeface="+mn-ea"/>
              </a:rPr>
              <a:t>（48号文件）</a:t>
            </a:r>
            <a:endParaRPr lang="zh-CN" altLang="en-US" sz="2025" b="0">
              <a:sym typeface="+mn-ea"/>
            </a:endParaRPr>
          </a:p>
          <a:p>
            <a:pPr algn="just" latinLnBrk="0">
              <a:spcBef>
                <a:spcPts val="0"/>
              </a:spcBef>
            </a:pPr>
            <a:endParaRPr lang="zh-CN" altLang="en-US" sz="2025" b="0">
              <a:sym typeface="+mn-ea"/>
            </a:endParaRPr>
          </a:p>
          <a:p>
            <a:pPr algn="just" latinLnBrk="0">
              <a:spcBef>
                <a:spcPts val="0"/>
              </a:spcBef>
            </a:pPr>
            <a:r>
              <a:rPr lang="zh-CN" altLang="en-US" sz="2025" b="0">
                <a:sym typeface="+mn-ea"/>
              </a:rPr>
              <a:t> </a:t>
            </a:r>
            <a:r>
              <a:rPr lang="en-US" altLang="zh-CN" sz="2025" b="0">
                <a:sym typeface="+mn-ea"/>
              </a:rPr>
              <a:t>          2.</a:t>
            </a:r>
            <a:r>
              <a:rPr lang="zh-CN" altLang="en-US" sz="2025" b="0">
                <a:sym typeface="+mn-ea"/>
              </a:rPr>
              <a:t>人民法院裁定受理破产申请的，其指定的管理人应在</a:t>
            </a:r>
            <a:r>
              <a:rPr lang="zh-CN" altLang="en-US" sz="2025" b="0">
                <a:solidFill>
                  <a:srgbClr val="FF0000"/>
                </a:solidFill>
                <a:sym typeface="+mn-ea"/>
              </a:rPr>
              <a:t>接管债务人财产之日起</a:t>
            </a:r>
            <a:r>
              <a:rPr lang="en-US" altLang="zh-CN" sz="2025" b="0">
                <a:solidFill>
                  <a:srgbClr val="FF0000"/>
                </a:solidFill>
                <a:sym typeface="+mn-ea"/>
              </a:rPr>
              <a:t>30</a:t>
            </a:r>
            <a:r>
              <a:rPr lang="zh-CN" altLang="en-US" sz="2025" b="0">
                <a:solidFill>
                  <a:srgbClr val="FF0000"/>
                </a:solidFill>
                <a:sym typeface="+mn-ea"/>
              </a:rPr>
              <a:t>日</a:t>
            </a:r>
            <a:r>
              <a:rPr lang="zh-CN" altLang="en-US" sz="2025" b="0">
                <a:sym typeface="+mn-ea"/>
              </a:rPr>
              <a:t>内持人民法院出具的受理破产申请裁定书、指定管理人决定书，以破产企业名义到主管税务机关办理相关涉税事宜。</a:t>
            </a:r>
            <a:r>
              <a:rPr lang="zh-CN" altLang="zh-CN" sz="2025" b="0">
                <a:sym typeface="+mn-ea"/>
              </a:rPr>
              <a:t>（常中发</a:t>
            </a:r>
            <a:r>
              <a:rPr lang="zh-CN" altLang="en-US" sz="2025" b="0">
                <a:sym typeface="+mn-ea"/>
              </a:rPr>
              <a:t>〔2021〕</a:t>
            </a:r>
            <a:r>
              <a:rPr lang="en-US" altLang="zh-CN" sz="2025" b="0">
                <a:sym typeface="+mn-ea"/>
              </a:rPr>
              <a:t>2</a:t>
            </a:r>
            <a:r>
              <a:rPr lang="zh-CN" altLang="en-US" sz="2025" b="0">
                <a:sym typeface="+mn-ea"/>
              </a:rPr>
              <a:t>号）</a:t>
            </a:r>
            <a:endParaRPr lang="en-US" altLang="zh-CN" sz="2025" b="0"/>
          </a:p>
          <a:p>
            <a:endParaRPr lang="zh-CN" altLang="en-US" sz="236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r>
              <a:rPr lang="zh-CN" altLang="en-US" sz="2400" b="0">
                <a:sym typeface="+mn-ea"/>
              </a:rPr>
              <a:t>？</a:t>
            </a:r>
            <a:endParaRPr lang="zh-CN" altLang="en-US" sz="2400"/>
          </a:p>
        </p:txBody>
      </p:sp>
      <p:sp>
        <p:nvSpPr>
          <p:cNvPr id="3" name="内容占位符 2"/>
          <p:cNvSpPr>
            <a:spLocks noGrp="1"/>
          </p:cNvSpPr>
          <p:nvPr>
            <p:ph idx="1"/>
          </p:nvPr>
        </p:nvSpPr>
        <p:spPr/>
        <p:txBody>
          <a:bodyPr/>
          <a:p>
            <a:pPr algn="just" latinLnBrk="0">
              <a:spcBef>
                <a:spcPts val="0"/>
              </a:spcBef>
            </a:pPr>
            <a:r>
              <a:rPr lang="en-US" altLang="zh-CN" b="0">
                <a:sym typeface="+mn-ea"/>
              </a:rPr>
              <a:t>        </a:t>
            </a:r>
            <a:r>
              <a:rPr lang="zh-CN" altLang="en-US" sz="2025" b="0">
                <a:sym typeface="+mn-ea"/>
              </a:rPr>
              <a:t>  3.管理人应承担的责任：</a:t>
            </a:r>
            <a:r>
              <a:rPr lang="zh-CN" altLang="en-US" sz="2025" b="0">
                <a:sym typeface="+mn-ea"/>
              </a:rPr>
              <a:t>管理人代办涉税事务时未遵守税收法律、法规，造成企业未缴或者少缴税款的，</a:t>
            </a:r>
            <a:r>
              <a:rPr lang="zh-CN" altLang="en-US" sz="2025" b="0">
                <a:solidFill>
                  <a:srgbClr val="FF0000"/>
                </a:solidFill>
                <a:sym typeface="+mn-ea"/>
              </a:rPr>
              <a:t>由主管税务机关责令限期整改。</a:t>
            </a:r>
            <a:r>
              <a:rPr lang="zh-CN" altLang="en-US" sz="2025" b="0">
                <a:sym typeface="+mn-ea"/>
              </a:rPr>
              <a:t>对拒不改正或未勤勉尽责履行代企业进行纳税申报义务的管理人，</a:t>
            </a:r>
            <a:r>
              <a:rPr lang="zh-CN" altLang="en-US" sz="2025" b="0">
                <a:solidFill>
                  <a:srgbClr val="FF0000"/>
                </a:solidFill>
                <a:sym typeface="+mn-ea"/>
              </a:rPr>
              <a:t>主管税务机关可将有关情况通报人民法院。</a:t>
            </a:r>
            <a:r>
              <a:rPr lang="zh-CN" altLang="en-US" sz="2025" b="0">
                <a:sym typeface="+mn-ea"/>
              </a:rPr>
              <a:t>人民法院应当责令管理人依法履行纳税义务。（湘高法发〔2021〕7号）</a:t>
            </a:r>
            <a:endParaRPr lang="zh-CN" altLang="en-US" sz="2025" b="0">
              <a:sym typeface="+mn-ea"/>
            </a:endParaRPr>
          </a:p>
          <a:p>
            <a:pPr algn="just" latinLnBrk="0">
              <a:spcBef>
                <a:spcPts val="0"/>
              </a:spcBef>
            </a:pPr>
            <a:r>
              <a:rPr lang="zh-CN" altLang="en-US" sz="2025" b="0">
                <a:sym typeface="+mn-ea"/>
              </a:rPr>
              <a:t> </a:t>
            </a:r>
            <a:r>
              <a:rPr lang="en-US" altLang="zh-CN" sz="2025" b="0">
                <a:sym typeface="+mn-ea"/>
              </a:rPr>
              <a:t>           </a:t>
            </a:r>
            <a:r>
              <a:rPr lang="zh-CN" altLang="en-US" sz="2025" b="0">
                <a:solidFill>
                  <a:srgbClr val="FF0000"/>
                </a:solidFill>
                <a:sym typeface="+mn-ea"/>
              </a:rPr>
              <a:t>未履行纳税义务的，税务机关对破产企业按照征管法相关规定处理。对管理人，责令限期整改。不改正的，可将有关情况通报人民法院。</a:t>
            </a:r>
            <a:endParaRPr lang="zh-CN" altLang="en-US" sz="2025" b="0">
              <a:solidFill>
                <a:srgbClr val="FF0000"/>
              </a:solidFill>
            </a:endParaRPr>
          </a:p>
          <a:p>
            <a:pPr algn="just" latinLnBrk="0">
              <a:spcBef>
                <a:spcPts val="0"/>
              </a:spcBef>
            </a:pPr>
            <a:endParaRPr lang="zh-CN" altLang="en-US" sz="2025" b="0"/>
          </a:p>
          <a:p>
            <a:endParaRPr lang="zh-CN" altLang="en-US" sz="2025" b="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b="0">
                <a:sym typeface="+mn-ea"/>
              </a:rPr>
              <a:t>二、在破产过程中，管理人办理的涉税事项有哪些</a:t>
            </a:r>
            <a:r>
              <a:rPr lang="zh-CN" altLang="en-US" sz="2400" b="0">
                <a:sym typeface="+mn-ea"/>
              </a:rPr>
              <a:t>？</a:t>
            </a:r>
            <a:endParaRPr lang="zh-CN" altLang="en-US" sz="2400" b="0">
              <a:sym typeface="+mn-ea"/>
            </a:endParaRPr>
          </a:p>
        </p:txBody>
      </p:sp>
      <p:sp>
        <p:nvSpPr>
          <p:cNvPr id="3" name="内容占位符 2"/>
          <p:cNvSpPr>
            <a:spLocks noGrp="1"/>
          </p:cNvSpPr>
          <p:nvPr>
            <p:ph idx="1"/>
          </p:nvPr>
        </p:nvSpPr>
        <p:spPr/>
        <p:txBody>
          <a:bodyPr/>
          <a:p>
            <a:pPr algn="just" latinLnBrk="0">
              <a:spcBef>
                <a:spcPts val="0"/>
              </a:spcBef>
            </a:pPr>
            <a:r>
              <a:rPr lang="en-US" altLang="zh-CN" sz="2025" b="0">
                <a:sym typeface="+mn-ea"/>
              </a:rPr>
              <a:t>       </a:t>
            </a:r>
            <a:r>
              <a:rPr lang="zh-CN" altLang="en-US" sz="2025" b="0">
                <a:sym typeface="+mn-ea"/>
              </a:rPr>
              <a:t>主要涉税事项包括：</a:t>
            </a:r>
            <a:endParaRPr lang="zh-CN" altLang="en-US" sz="2025" b="0">
              <a:sym typeface="+mn-ea"/>
            </a:endParaRPr>
          </a:p>
          <a:p>
            <a:pPr algn="just" latinLnBrk="0">
              <a:spcBef>
                <a:spcPts val="0"/>
              </a:spcBef>
            </a:pPr>
            <a:r>
              <a:rPr lang="en-US" altLang="zh-CN" sz="2025" b="0">
                <a:sym typeface="+mn-ea"/>
              </a:rPr>
              <a:t>      </a:t>
            </a:r>
            <a:r>
              <a:rPr lang="zh-CN" altLang="en-US" sz="2025" b="0">
                <a:solidFill>
                  <a:srgbClr val="FF0000"/>
                </a:solidFill>
                <a:sym typeface="+mn-ea"/>
              </a:rPr>
              <a:t>（一）通知税务机关申报税务债权</a:t>
            </a:r>
            <a:endParaRPr lang="zh-CN" altLang="en-US" sz="2025" b="0">
              <a:solidFill>
                <a:srgbClr val="FF0000"/>
              </a:solidFill>
              <a:sym typeface="+mn-ea"/>
            </a:endParaRPr>
          </a:p>
          <a:p>
            <a:pPr algn="just" latinLnBrk="0">
              <a:spcBef>
                <a:spcPts val="0"/>
              </a:spcBef>
            </a:pPr>
            <a:endParaRPr lang="zh-CN" altLang="en-US" sz="2025" b="0">
              <a:solidFill>
                <a:srgbClr val="FF0000"/>
              </a:solidFill>
              <a:sym typeface="+mn-ea"/>
            </a:endParaRPr>
          </a:p>
          <a:p>
            <a:pPr algn="just" latinLnBrk="0">
              <a:spcBef>
                <a:spcPts val="0"/>
              </a:spcBef>
            </a:pPr>
            <a:r>
              <a:rPr lang="en-US" altLang="zh-CN" sz="2025" b="0">
                <a:sym typeface="+mn-ea"/>
              </a:rPr>
              <a:t>         </a:t>
            </a:r>
            <a:r>
              <a:rPr lang="zh-CN" altLang="en-US" sz="2025" b="0">
                <a:sym typeface="+mn-ea"/>
              </a:rPr>
              <a:t>1.</a:t>
            </a:r>
            <a:r>
              <a:rPr lang="en-US" altLang="zh-CN" sz="2025" b="0">
                <a:sym typeface="+mn-ea"/>
              </a:rPr>
              <a:t> </a:t>
            </a:r>
            <a:r>
              <a:rPr lang="zh-CN" altLang="en-US" sz="2025" b="0">
                <a:sym typeface="+mn-ea"/>
              </a:rPr>
              <a:t>管理人在接受人民法院指定后，在破产程序法定期限或人民法院指定期限内，书面通知主管税务机关申报税收债权。</a:t>
            </a:r>
            <a:endParaRPr lang="zh-CN" altLang="en-US" sz="2025" b="0">
              <a:sym typeface="+mn-ea"/>
            </a:endParaRPr>
          </a:p>
          <a:p>
            <a:pPr algn="just" latinLnBrk="0">
              <a:spcBef>
                <a:spcPts val="0"/>
              </a:spcBef>
            </a:pPr>
            <a:endParaRPr lang="zh-CN" altLang="en-US" sz="2025" b="0">
              <a:sym typeface="+mn-ea"/>
            </a:endParaRPr>
          </a:p>
          <a:p>
            <a:pPr algn="just" latinLnBrk="0">
              <a:spcBef>
                <a:spcPts val="0"/>
              </a:spcBef>
            </a:pPr>
            <a:r>
              <a:rPr lang="en-US" altLang="zh-CN" sz="2025" b="0">
                <a:sym typeface="+mn-ea"/>
              </a:rPr>
              <a:t>           2.</a:t>
            </a:r>
            <a:r>
              <a:rPr lang="zh-CN" altLang="en-US" sz="2025" b="0">
                <a:sym typeface="+mn-ea"/>
              </a:rPr>
              <a:t>管理人</a:t>
            </a:r>
            <a:r>
              <a:rPr lang="zh-CN" altLang="en-US" sz="2025" b="0">
                <a:solidFill>
                  <a:srgbClr val="FF0000"/>
                </a:solidFill>
                <a:sym typeface="+mn-ea"/>
              </a:rPr>
              <a:t>无法确定主管税务机关</a:t>
            </a:r>
            <a:r>
              <a:rPr lang="zh-CN" altLang="en-US" sz="2025" b="0">
                <a:sym typeface="+mn-ea"/>
              </a:rPr>
              <a:t>的，应书面通知</a:t>
            </a:r>
            <a:r>
              <a:rPr lang="zh-CN" altLang="en-US" sz="2025" b="0">
                <a:solidFill>
                  <a:srgbClr val="FF0000"/>
                </a:solidFill>
                <a:sym typeface="+mn-ea"/>
              </a:rPr>
              <a:t>设区的市级税务机关</a:t>
            </a:r>
            <a:r>
              <a:rPr lang="zh-CN" altLang="en-US" sz="2025" b="0">
                <a:sym typeface="+mn-ea"/>
              </a:rPr>
              <a:t>协助通知主管税务机关。（湘高法发〔2021〕7号）</a:t>
            </a:r>
            <a:endParaRPr lang="zh-CN" altLang="en-US" sz="2025" b="0"/>
          </a:p>
          <a:p>
            <a:pPr algn="just" latinLnBrk="0">
              <a:spcBef>
                <a:spcPts val="0"/>
              </a:spcBef>
            </a:pPr>
            <a:endParaRPr lang="zh-CN" altLang="en-US" sz="2360" b="0"/>
          </a:p>
          <a:p>
            <a:pPr algn="just" latinLnBrk="0">
              <a:spcBef>
                <a:spcPts val="0"/>
              </a:spcBef>
            </a:pPr>
            <a:endParaRPr lang="zh-CN" altLang="en-US" sz="2360"/>
          </a:p>
        </p:txBody>
      </p:sp>
    </p:spTree>
  </p:cSld>
  <p:clrMapOvr>
    <a:masterClrMapping/>
  </p:clrMapOvr>
</p:sld>
</file>

<file path=ppt/tags/tag1.xml><?xml version="1.0" encoding="utf-8"?>
<p:tagLst xmlns:p="http://schemas.openxmlformats.org/presentationml/2006/main">
  <p:tag name="COMMONDATA" val="eyJoZGlkIjoiN2Q5ZTY4MGE4ZmQxZDk5MGExMWRlYWI4NzUwYjAzZjIifQ=="/>
  <p:tag name="KSO_WPP_MARK_KEY" val="6e3b93d9-600d-4f75-b669-5e3e7e075354"/>
</p:tagLst>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隶书"/>
        <a:cs typeface=""/>
      </a:majorFont>
      <a:minorFont>
        <a:latin typeface="Times New Roman"/>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FF"/>
        </a:solidFill>
        <a:ln w="9525"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342900" marR="0" indent="-342900" algn="ctr"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kumimoji="0" lang="en-US" sz="3200" b="1" i="0" u="none" strike="noStrike" cap="none" normalizeH="0" baseline="0" smtClean="0">
            <a:ln>
              <a:noFill/>
            </a:ln>
            <a:solidFill>
              <a:schemeClr val="hlink"/>
            </a:solidFill>
            <a:effectLst/>
            <a:latin typeface="Times New Roman" panose="02020603050405020304" pitchFamily="18" charset="0"/>
            <a:ea typeface="华文楷体" panose="02010600040101010101" pitchFamily="2" charset="-122"/>
          </a:defRPr>
        </a:defPPr>
      </a:lstStyle>
    </a:spDef>
    <a:lnDef>
      <a:spPr bwMode="auto">
        <a:xfrm>
          <a:off x="0" y="0"/>
          <a:ext cx="1" cy="1"/>
        </a:xfrm>
        <a:custGeom>
          <a:avLst/>
          <a:gdLst/>
          <a:ahLst/>
          <a:cxnLst/>
          <a:rect l="0" t="0" r="0" b="0"/>
          <a:pathLst/>
        </a:custGeom>
        <a:solidFill>
          <a:srgbClr val="CCFFFF"/>
        </a:solidFill>
        <a:ln w="9525"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342900" marR="0" indent="-342900" algn="ctr" defTabSz="914400" rtl="0" eaLnBrk="1" fontAlgn="t" latinLnBrk="0" hangingPunct="1">
          <a:lnSpc>
            <a:spcPct val="90000"/>
          </a:lnSpc>
          <a:spcBef>
            <a:spcPct val="20000"/>
          </a:spcBef>
          <a:spcAft>
            <a:spcPct val="0"/>
          </a:spcAft>
          <a:buClr>
            <a:schemeClr val="folHlink"/>
          </a:buClr>
          <a:buSzPct val="60000"/>
          <a:buFont typeface="Wingdings" panose="05000000000000000000" pitchFamily="2" charset="2"/>
          <a:buNone/>
          <a:defRPr kumimoji="0" lang="en-US" sz="3200" b="1" i="0" u="none" strike="noStrike" cap="none" normalizeH="0" baseline="0" smtClean="0">
            <a:ln>
              <a:noFill/>
            </a:ln>
            <a:solidFill>
              <a:schemeClr val="hlink"/>
            </a:solidFill>
            <a:effectLst/>
            <a:latin typeface="Times New Roman" panose="02020603050405020304" pitchFamily="18" charset="0"/>
            <a:ea typeface="华文楷体" panose="02010600040101010101" pitchFamily="2" charset="-122"/>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Blends</Template>
  <TotalTime>0</TotalTime>
  <Words>11672</Words>
  <Application>WPS 演示</Application>
  <PresentationFormat>在屏幕上显示</PresentationFormat>
  <Paragraphs>371</Paragraphs>
  <Slides>48</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幻灯片标题</vt:lpstr>
      </vt:variant>
      <vt:variant>
        <vt:i4>48</vt:i4>
      </vt:variant>
      <vt:variant>
        <vt:lpstr>自定义放映</vt:lpstr>
      </vt:variant>
      <vt:variant>
        <vt:i4>7</vt:i4>
      </vt:variant>
    </vt:vector>
  </HeadingPairs>
  <TitlesOfParts>
    <vt:vector size="67" baseType="lpstr">
      <vt:lpstr>Arial</vt:lpstr>
      <vt:lpstr>宋体</vt:lpstr>
      <vt:lpstr>Wingdings</vt:lpstr>
      <vt:lpstr>Times New Roman</vt:lpstr>
      <vt:lpstr>华文楷体</vt:lpstr>
      <vt:lpstr>Tahoma</vt:lpstr>
      <vt:lpstr>隶书</vt:lpstr>
      <vt:lpstr>黑体</vt:lpstr>
      <vt:lpstr>微软雅黑</vt:lpstr>
      <vt:lpstr>Arial Unicode MS</vt:lpstr>
      <vt:lpstr>Calibri</vt:lpstr>
      <vt:lpstr>Blends</vt:lpstr>
      <vt:lpstr>企业破产程序中涉税事项处理问题答疑</vt:lpstr>
      <vt:lpstr>目录</vt:lpstr>
      <vt:lpstr>政策依据</vt:lpstr>
      <vt:lpstr>一、税收债权申报有哪些规定？</vt:lpstr>
      <vt:lpstr>一、税收债权申报有哪些规定？</vt:lpstr>
      <vt:lpstr>一、税收债权申报有哪些规定？</vt:lpstr>
      <vt:lpstr>二、在破产过程中，管理人办理的涉税事项有哪些？</vt:lpstr>
      <vt:lpstr>二、在破产过程中，管理人办理的涉税事项有哪些？</vt:lpstr>
      <vt:lpstr>二、在破产过程中，管理人办理的涉税事项有哪些？</vt:lpstr>
      <vt:lpstr>   二、在破产过程中，管理人办理的涉税事项有哪些？</vt:lpstr>
      <vt:lpstr>二、在破产过程中，管理人办理的涉税事项有哪些？</vt:lpstr>
      <vt:lpstr>二、在破产过程中，管理人办理的涉税事项有哪些？</vt:lpstr>
      <vt:lpstr>二、在破产过程中，管理人办理的涉税事项有哪些？</vt:lpstr>
      <vt:lpstr>二、在破产过程中，管理人办理的涉税事项有哪些？</vt:lpstr>
      <vt:lpstr>二、在破产过程中，管理人办理的涉税事项有哪些？</vt:lpstr>
      <vt:lpstr>二、在破产过程中，管理人办理的涉税事项有哪些？</vt:lpstr>
      <vt:lpstr>二、在破产过程中，管理人办理的涉税事项有哪些？</vt:lpstr>
      <vt:lpstr>二、在破产过程中，管理人办理的涉税事项有哪些？</vt:lpstr>
      <vt:lpstr>二、在破产过程中，管理人办理的涉税事项有哪些？</vt:lpstr>
      <vt:lpstr>二、在破产过程中，管理人办理的涉税事项有哪些？</vt:lpstr>
      <vt:lpstr>二、在破产过程中，管理人办理的涉税事项有哪些？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PowerPoint 演示文稿</vt:lpstr>
      <vt:lpstr>PowerPoint 演示文稿</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   </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三、在破产过程中，企业履行的纳税义务和享受的税收优惠有哪些？</vt:lpstr>
      <vt:lpstr>自定义放映 1</vt:lpstr>
      <vt:lpstr>自定义放映 2</vt:lpstr>
      <vt:lpstr>自定义放映 3</vt:lpstr>
      <vt:lpstr>自定义放映 4</vt:lpstr>
      <vt:lpstr>自定义放映 5</vt:lpstr>
      <vt:lpstr>自定义放映 6</vt:lpstr>
      <vt:lpstr>自定义放映 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2005年度会计人员继续教育 小企业会计制度讲解</dc:title>
  <dc:creator>dell</dc:creator>
  <cp:lastModifiedBy>Administrator</cp:lastModifiedBy>
  <cp:revision>211</cp:revision>
  <dcterms:created xsi:type="dcterms:W3CDTF">2005-04-26T03:23:00Z</dcterms:created>
  <dcterms:modified xsi:type="dcterms:W3CDTF">2023-02-21T14:20:03Z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5</vt:r8>
  </property>
  <property fmtid="{D5CDD505-2E9C-101B-9397-08002B2CF9AE}" pid="3" name="ICV">
    <vt:lpwstr>CC58BC712E14431AA8298A86148FAA02</vt:lpwstr>
  </property>
  <property fmtid="{D5CDD505-2E9C-101B-9397-08002B2CF9AE}" pid="4" name="KSOProductBuildVer">
    <vt:lpwstr>2052-11.1.0.13703</vt:lpwstr>
  </property>
</Properties>
</file>